
<file path=[Content_Types].xml><?xml version="1.0" encoding="utf-8"?>
<Types xmlns="http://schemas.openxmlformats.org/package/2006/content-types">
  <Default Extension="png" ContentType="image/png"/>
  <Default Extension="MOV" ContentType="video/quicktime"/>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notesSlides/notesSlide1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3.xml" ContentType="application/vnd.openxmlformats-officedocument.drawingml.chartshape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handoutMasterIdLst>
    <p:handoutMasterId r:id="rId24"/>
  </p:handoutMasterIdLst>
  <p:sldIdLst>
    <p:sldId id="266" r:id="rId2"/>
    <p:sldId id="287" r:id="rId3"/>
    <p:sldId id="341" r:id="rId4"/>
    <p:sldId id="343" r:id="rId5"/>
    <p:sldId id="348" r:id="rId6"/>
    <p:sldId id="267" r:id="rId7"/>
    <p:sldId id="262" r:id="rId8"/>
    <p:sldId id="339" r:id="rId9"/>
    <p:sldId id="340" r:id="rId10"/>
    <p:sldId id="307" r:id="rId11"/>
    <p:sldId id="303" r:id="rId12"/>
    <p:sldId id="309" r:id="rId13"/>
    <p:sldId id="345" r:id="rId14"/>
    <p:sldId id="304" r:id="rId15"/>
    <p:sldId id="300" r:id="rId16"/>
    <p:sldId id="301" r:id="rId17"/>
    <p:sldId id="302" r:id="rId18"/>
    <p:sldId id="328" r:id="rId19"/>
    <p:sldId id="336" r:id="rId20"/>
    <p:sldId id="335" r:id="rId21"/>
    <p:sldId id="33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BFF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50000"/>
    <p:restoredTop sz="74714"/>
  </p:normalViewPr>
  <p:slideViewPr>
    <p:cSldViewPr>
      <p:cViewPr varScale="1">
        <p:scale>
          <a:sx n="65" d="100"/>
          <a:sy n="65" d="100"/>
        </p:scale>
        <p:origin x="312" y="192"/>
      </p:cViewPr>
      <p:guideLst>
        <p:guide orient="horz" pos="2160"/>
        <p:guide pos="3840"/>
      </p:guideLst>
    </p:cSldViewPr>
  </p:slideViewPr>
  <p:outlineViewPr>
    <p:cViewPr>
      <p:scale>
        <a:sx n="33" d="100"/>
        <a:sy n="33" d="100"/>
      </p:scale>
      <p:origin x="0" y="-13992"/>
    </p:cViewPr>
    <p:sldLst>
      <p:sld r:id="rId1" collapse="1"/>
    </p:sldLst>
  </p:outlineViewPr>
  <p:notesTextViewPr>
    <p:cViewPr>
      <p:scale>
        <a:sx n="100" d="100"/>
        <a:sy n="100" d="100"/>
      </p:scale>
      <p:origin x="0" y="-240"/>
    </p:cViewPr>
  </p:notesTextViewPr>
  <p:sorterViewPr>
    <p:cViewPr varScale="1">
      <p:scale>
        <a:sx n="100" d="100"/>
        <a:sy n="100" d="100"/>
      </p:scale>
      <p:origin x="0" y="0"/>
    </p:cViewPr>
  </p:sorterViewPr>
  <p:notesViewPr>
    <p:cSldViewPr>
      <p:cViewPr varScale="1">
        <p:scale>
          <a:sx n="83" d="100"/>
          <a:sy n="83" d="100"/>
        </p:scale>
        <p:origin x="3352" y="2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oleObject" Target="file:////Users/stevecerwin/Desktop/WWV%20AMFM/FlatEarth%20TOF.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stevecerwin/Desktop/Timing%20Study%20012920/Timing%20Data-4.75.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oleObject" Target="file:////Users/stevecerwin/Desktop/Timing%20Study%20012920/Timing%20Data-4.75.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_rels/chart4.xml.rels><?xml version="1.0" encoding="UTF-8" standalone="yes"?>
<Relationships xmlns="http://schemas.openxmlformats.org/package/2006/relationships"><Relationship Id="rId3" Type="http://schemas.openxmlformats.org/officeDocument/2006/relationships/oleObject" Target="file:////Users/stevecerwin/Desktop/WWV%20AMFM/FlatEarth%20TOF.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Users/stevecerwin/Desktop/WWV%20AMFM/FlatEarth%20TOF.xlsx"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Geometric Times of Flight</a:t>
            </a:r>
            <a:r>
              <a:rPr lang="en-US" baseline="0"/>
              <a:t> for 1, 2, and 3 Hop Paths from  </a:t>
            </a:r>
          </a:p>
          <a:p>
            <a:pPr>
              <a:defRPr/>
            </a:pPr>
            <a:r>
              <a:rPr lang="en-US" baseline="0"/>
              <a:t>WWV to WA5FRF vs. Reflection Layer Height</a:t>
            </a:r>
            <a:endParaRPr lang="en-US"/>
          </a:p>
        </c:rich>
      </c:tx>
      <c:layout>
        <c:manualLayout>
          <c:xMode val="edge"/>
          <c:yMode val="edge"/>
          <c:x val="0.17897465119491646"/>
          <c:y val="2.3774145616641901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5"/>
          <c:order val="0"/>
          <c:tx>
            <c:strRef>
              <c:f>Sheet1!$I$1:$I$2</c:f>
              <c:strCache>
                <c:ptCount val="2"/>
                <c:pt idx="0">
                  <c:v>3 hop</c:v>
                </c:pt>
                <c:pt idx="1">
                  <c:v>TOF - mS</c:v>
                </c:pt>
              </c:strCache>
            </c:strRef>
          </c:tx>
          <c:spPr>
            <a:ln w="19050" cap="rnd">
              <a:solidFill>
                <a:schemeClr val="accent6"/>
              </a:solidFill>
              <a:round/>
            </a:ln>
            <a:effectLst/>
          </c:spPr>
          <c:marker>
            <c:symbol val="none"/>
          </c:marker>
          <c:xVal>
            <c:numRef>
              <c:f>Sheet1!$B$3:$B$27</c:f>
              <c:numCache>
                <c:formatCode>General</c:formatCode>
                <c:ptCount val="25"/>
                <c:pt idx="0">
                  <c:v>100</c:v>
                </c:pt>
                <c:pt idx="1">
                  <c:v>125</c:v>
                </c:pt>
                <c:pt idx="2">
                  <c:v>150</c:v>
                </c:pt>
                <c:pt idx="3">
                  <c:v>175</c:v>
                </c:pt>
                <c:pt idx="4">
                  <c:v>200</c:v>
                </c:pt>
                <c:pt idx="5">
                  <c:v>225</c:v>
                </c:pt>
                <c:pt idx="6">
                  <c:v>250</c:v>
                </c:pt>
                <c:pt idx="7">
                  <c:v>275</c:v>
                </c:pt>
                <c:pt idx="8">
                  <c:v>300</c:v>
                </c:pt>
                <c:pt idx="9">
                  <c:v>325</c:v>
                </c:pt>
                <c:pt idx="10">
                  <c:v>350</c:v>
                </c:pt>
                <c:pt idx="11">
                  <c:v>375</c:v>
                </c:pt>
                <c:pt idx="12">
                  <c:v>400</c:v>
                </c:pt>
                <c:pt idx="13">
                  <c:v>425</c:v>
                </c:pt>
                <c:pt idx="14">
                  <c:v>450</c:v>
                </c:pt>
                <c:pt idx="15">
                  <c:v>475</c:v>
                </c:pt>
                <c:pt idx="16">
                  <c:v>500</c:v>
                </c:pt>
                <c:pt idx="17">
                  <c:v>525</c:v>
                </c:pt>
                <c:pt idx="18">
                  <c:v>550</c:v>
                </c:pt>
                <c:pt idx="19">
                  <c:v>575</c:v>
                </c:pt>
                <c:pt idx="20">
                  <c:v>600</c:v>
                </c:pt>
                <c:pt idx="21">
                  <c:v>625</c:v>
                </c:pt>
                <c:pt idx="22">
                  <c:v>650</c:v>
                </c:pt>
                <c:pt idx="23">
                  <c:v>675</c:v>
                </c:pt>
                <c:pt idx="24">
                  <c:v>700</c:v>
                </c:pt>
              </c:numCache>
            </c:numRef>
          </c:xVal>
          <c:yVal>
            <c:numRef>
              <c:f>Sheet1!$I$3:$I$27</c:f>
              <c:numCache>
                <c:formatCode>0.00</c:formatCode>
                <c:ptCount val="25"/>
                <c:pt idx="0">
                  <c:v>4.9244289008980529</c:v>
                </c:pt>
                <c:pt idx="1">
                  <c:v>5.1478150704935004</c:v>
                </c:pt>
                <c:pt idx="2">
                  <c:v>5.4083269131959844</c:v>
                </c:pt>
                <c:pt idx="3">
                  <c:v>5.7008771254956905</c:v>
                </c:pt>
                <c:pt idx="4">
                  <c:v>6.0207972893961479</c:v>
                </c:pt>
                <c:pt idx="5">
                  <c:v>6.3639610306789276</c:v>
                </c:pt>
                <c:pt idx="6">
                  <c:v>6.7268120235368558</c:v>
                </c:pt>
                <c:pt idx="7">
                  <c:v>7.1063352017759476</c:v>
                </c:pt>
                <c:pt idx="8">
                  <c:v>7.5</c:v>
                </c:pt>
                <c:pt idx="9">
                  <c:v>7.9056941504209481</c:v>
                </c:pt>
                <c:pt idx="10">
                  <c:v>8.3216584885466194</c:v>
                </c:pt>
                <c:pt idx="11">
                  <c:v>8.7464278422679502</c:v>
                </c:pt>
                <c:pt idx="12">
                  <c:v>9.1787798753429097</c:v>
                </c:pt>
                <c:pt idx="13">
                  <c:v>9.6176920308356717</c:v>
                </c:pt>
                <c:pt idx="14">
                  <c:v>10.062305898749054</c:v>
                </c:pt>
                <c:pt idx="15">
                  <c:v>10.51189802081432</c:v>
                </c:pt>
                <c:pt idx="16">
                  <c:v>10.965856099730654</c:v>
                </c:pt>
                <c:pt idx="17">
                  <c:v>11.423659658795863</c:v>
                </c:pt>
                <c:pt idx="18">
                  <c:v>11.884864324004715</c:v>
                </c:pt>
                <c:pt idx="19">
                  <c:v>12.349089035228468</c:v>
                </c:pt>
                <c:pt idx="20">
                  <c:v>12.816005617976298</c:v>
                </c:pt>
                <c:pt idx="21">
                  <c:v>13.285330255586423</c:v>
                </c:pt>
                <c:pt idx="22">
                  <c:v>13.756816492197604</c:v>
                </c:pt>
                <c:pt idx="23">
                  <c:v>14.230249470757707</c:v>
                </c:pt>
                <c:pt idx="24">
                  <c:v>14.705441169852742</c:v>
                </c:pt>
              </c:numCache>
            </c:numRef>
          </c:yVal>
          <c:smooth val="1"/>
          <c:extLst>
            <c:ext xmlns:c16="http://schemas.microsoft.com/office/drawing/2014/chart" uri="{C3380CC4-5D6E-409C-BE32-E72D297353CC}">
              <c16:uniqueId val="{00000000-D5AA-C04C-B177-8B3EC43A3771}"/>
            </c:ext>
          </c:extLst>
        </c:ser>
        <c:ser>
          <c:idx val="4"/>
          <c:order val="1"/>
          <c:tx>
            <c:strRef>
              <c:f>Sheet1!$H$1:$H$2</c:f>
              <c:strCache>
                <c:ptCount val="2"/>
                <c:pt idx="0">
                  <c:v>2 hop</c:v>
                </c:pt>
                <c:pt idx="1">
                  <c:v>TOF - mS</c:v>
                </c:pt>
              </c:strCache>
            </c:strRef>
          </c:tx>
          <c:spPr>
            <a:ln w="19050" cap="rnd">
              <a:solidFill>
                <a:schemeClr val="accent5"/>
              </a:solidFill>
              <a:round/>
            </a:ln>
            <a:effectLst/>
          </c:spPr>
          <c:marker>
            <c:symbol val="none"/>
          </c:marker>
          <c:xVal>
            <c:numRef>
              <c:f>Sheet1!$B$3:$B$27</c:f>
              <c:numCache>
                <c:formatCode>General</c:formatCode>
                <c:ptCount val="25"/>
                <c:pt idx="0">
                  <c:v>100</c:v>
                </c:pt>
                <c:pt idx="1">
                  <c:v>125</c:v>
                </c:pt>
                <c:pt idx="2">
                  <c:v>150</c:v>
                </c:pt>
                <c:pt idx="3">
                  <c:v>175</c:v>
                </c:pt>
                <c:pt idx="4">
                  <c:v>200</c:v>
                </c:pt>
                <c:pt idx="5">
                  <c:v>225</c:v>
                </c:pt>
                <c:pt idx="6">
                  <c:v>250</c:v>
                </c:pt>
                <c:pt idx="7">
                  <c:v>275</c:v>
                </c:pt>
                <c:pt idx="8">
                  <c:v>300</c:v>
                </c:pt>
                <c:pt idx="9">
                  <c:v>325</c:v>
                </c:pt>
                <c:pt idx="10">
                  <c:v>350</c:v>
                </c:pt>
                <c:pt idx="11">
                  <c:v>375</c:v>
                </c:pt>
                <c:pt idx="12">
                  <c:v>400</c:v>
                </c:pt>
                <c:pt idx="13">
                  <c:v>425</c:v>
                </c:pt>
                <c:pt idx="14">
                  <c:v>450</c:v>
                </c:pt>
                <c:pt idx="15">
                  <c:v>475</c:v>
                </c:pt>
                <c:pt idx="16">
                  <c:v>500</c:v>
                </c:pt>
                <c:pt idx="17">
                  <c:v>525</c:v>
                </c:pt>
                <c:pt idx="18">
                  <c:v>550</c:v>
                </c:pt>
                <c:pt idx="19">
                  <c:v>575</c:v>
                </c:pt>
                <c:pt idx="20">
                  <c:v>600</c:v>
                </c:pt>
                <c:pt idx="21">
                  <c:v>625</c:v>
                </c:pt>
                <c:pt idx="22">
                  <c:v>650</c:v>
                </c:pt>
                <c:pt idx="23">
                  <c:v>675</c:v>
                </c:pt>
                <c:pt idx="24">
                  <c:v>700</c:v>
                </c:pt>
              </c:numCache>
            </c:numRef>
          </c:xVal>
          <c:yVal>
            <c:numRef>
              <c:f>Sheet1!$H$3:$H$27</c:f>
              <c:numCache>
                <c:formatCode>0.00</c:formatCode>
                <c:ptCount val="25"/>
                <c:pt idx="0">
                  <c:v>4.693375946776241</c:v>
                </c:pt>
                <c:pt idx="1">
                  <c:v>4.7987266829626556</c:v>
                </c:pt>
                <c:pt idx="2">
                  <c:v>4.924428900898052</c:v>
                </c:pt>
                <c:pt idx="3">
                  <c:v>5.068968775248516</c:v>
                </c:pt>
                <c:pt idx="4">
                  <c:v>5.2307849421584054</c:v>
                </c:pt>
                <c:pt idx="5">
                  <c:v>5.4083269131959844</c:v>
                </c:pt>
                <c:pt idx="6">
                  <c:v>5.6000992054704808</c:v>
                </c:pt>
                <c:pt idx="7">
                  <c:v>5.8046915890893329</c:v>
                </c:pt>
                <c:pt idx="8">
                  <c:v>6.0207972893961479</c:v>
                </c:pt>
                <c:pt idx="9">
                  <c:v>6.2472216046637712</c:v>
                </c:pt>
                <c:pt idx="10">
                  <c:v>6.4828834462589082</c:v>
                </c:pt>
                <c:pt idx="11">
                  <c:v>6.7268120235368549</c:v>
                </c:pt>
                <c:pt idx="12">
                  <c:v>6.9781404718194411</c:v>
                </c:pt>
                <c:pt idx="13">
                  <c:v>7.2360977820308028</c:v>
                </c:pt>
                <c:pt idx="14">
                  <c:v>7.5</c:v>
                </c:pt>
                <c:pt idx="15">
                  <c:v>7.769241347204443</c:v>
                </c:pt>
                <c:pt idx="16">
                  <c:v>8.0432856746757686</c:v>
                </c:pt>
                <c:pt idx="17">
                  <c:v>8.3216584885466194</c:v>
                </c:pt>
                <c:pt idx="18">
                  <c:v>8.6039396660935381</c:v>
                </c:pt>
                <c:pt idx="19">
                  <c:v>8.8897569020630574</c:v>
                </c:pt>
                <c:pt idx="20">
                  <c:v>9.1787798753429097</c:v>
                </c:pt>
                <c:pt idx="21">
                  <c:v>9.4707150967835823</c:v>
                </c:pt>
                <c:pt idx="22">
                  <c:v>9.7653013835268343</c:v>
                </c:pt>
                <c:pt idx="23">
                  <c:v>10.062305898749054</c:v>
                </c:pt>
                <c:pt idx="24">
                  <c:v>10.361520694913034</c:v>
                </c:pt>
              </c:numCache>
            </c:numRef>
          </c:yVal>
          <c:smooth val="1"/>
          <c:extLst>
            <c:ext xmlns:c16="http://schemas.microsoft.com/office/drawing/2014/chart" uri="{C3380CC4-5D6E-409C-BE32-E72D297353CC}">
              <c16:uniqueId val="{00000001-D5AA-C04C-B177-8B3EC43A3771}"/>
            </c:ext>
          </c:extLst>
        </c:ser>
        <c:ser>
          <c:idx val="3"/>
          <c:order val="2"/>
          <c:tx>
            <c:strRef>
              <c:f>Sheet1!$G$1:$G$2</c:f>
              <c:strCache>
                <c:ptCount val="2"/>
                <c:pt idx="0">
                  <c:v>1 hop</c:v>
                </c:pt>
                <c:pt idx="1">
                  <c:v>TOF - mS</c:v>
                </c:pt>
              </c:strCache>
            </c:strRef>
          </c:tx>
          <c:spPr>
            <a:ln w="19050" cap="rnd">
              <a:solidFill>
                <a:schemeClr val="accent4"/>
              </a:solidFill>
              <a:round/>
            </a:ln>
            <a:effectLst/>
          </c:spPr>
          <c:marker>
            <c:symbol val="none"/>
          </c:marker>
          <c:xVal>
            <c:numRef>
              <c:f>Sheet1!$B$3:$B$27</c:f>
              <c:numCache>
                <c:formatCode>General</c:formatCode>
                <c:ptCount val="25"/>
                <c:pt idx="0">
                  <c:v>100</c:v>
                </c:pt>
                <c:pt idx="1">
                  <c:v>125</c:v>
                </c:pt>
                <c:pt idx="2">
                  <c:v>150</c:v>
                </c:pt>
                <c:pt idx="3">
                  <c:v>175</c:v>
                </c:pt>
                <c:pt idx="4">
                  <c:v>200</c:v>
                </c:pt>
                <c:pt idx="5">
                  <c:v>225</c:v>
                </c:pt>
                <c:pt idx="6">
                  <c:v>250</c:v>
                </c:pt>
                <c:pt idx="7">
                  <c:v>275</c:v>
                </c:pt>
                <c:pt idx="8">
                  <c:v>300</c:v>
                </c:pt>
                <c:pt idx="9">
                  <c:v>325</c:v>
                </c:pt>
                <c:pt idx="10">
                  <c:v>350</c:v>
                </c:pt>
                <c:pt idx="11">
                  <c:v>375</c:v>
                </c:pt>
                <c:pt idx="12">
                  <c:v>400</c:v>
                </c:pt>
                <c:pt idx="13">
                  <c:v>425</c:v>
                </c:pt>
                <c:pt idx="14">
                  <c:v>450</c:v>
                </c:pt>
                <c:pt idx="15">
                  <c:v>475</c:v>
                </c:pt>
                <c:pt idx="16">
                  <c:v>500</c:v>
                </c:pt>
                <c:pt idx="17">
                  <c:v>525</c:v>
                </c:pt>
                <c:pt idx="18">
                  <c:v>550</c:v>
                </c:pt>
                <c:pt idx="19">
                  <c:v>575</c:v>
                </c:pt>
                <c:pt idx="20">
                  <c:v>600</c:v>
                </c:pt>
                <c:pt idx="21">
                  <c:v>625</c:v>
                </c:pt>
                <c:pt idx="22">
                  <c:v>650</c:v>
                </c:pt>
                <c:pt idx="23">
                  <c:v>675</c:v>
                </c:pt>
                <c:pt idx="24">
                  <c:v>700</c:v>
                </c:pt>
              </c:numCache>
            </c:numRef>
          </c:xVal>
          <c:yVal>
            <c:numRef>
              <c:f>Sheet1!$G$3:$G$27</c:f>
              <c:numCache>
                <c:formatCode>0.00</c:formatCode>
                <c:ptCount val="25"/>
                <c:pt idx="0">
                  <c:v>4.5491146879853934</c:v>
                </c:pt>
                <c:pt idx="1">
                  <c:v>4.5765100725819936</c:v>
                </c:pt>
                <c:pt idx="2">
                  <c:v>4.6097722286464435</c:v>
                </c:pt>
                <c:pt idx="3">
                  <c:v>4.6487752269937843</c:v>
                </c:pt>
                <c:pt idx="4">
                  <c:v>4.693375946776241</c:v>
                </c:pt>
                <c:pt idx="5">
                  <c:v>4.7434164902525691</c:v>
                </c:pt>
                <c:pt idx="6">
                  <c:v>4.7987266829626556</c:v>
                </c:pt>
                <c:pt idx="7">
                  <c:v>4.85912657903775</c:v>
                </c:pt>
                <c:pt idx="8">
                  <c:v>4.924428900898052</c:v>
                </c:pt>
                <c:pt idx="9">
                  <c:v>4.9944413545905659</c:v>
                </c:pt>
                <c:pt idx="10">
                  <c:v>5.068968775248516</c:v>
                </c:pt>
                <c:pt idx="11">
                  <c:v>5.1478150704935004</c:v>
                </c:pt>
                <c:pt idx="12">
                  <c:v>5.2307849421584054</c:v>
                </c:pt>
                <c:pt idx="13">
                  <c:v>5.3176853778479387</c:v>
                </c:pt>
                <c:pt idx="14">
                  <c:v>5.4083269131959844</c:v>
                </c:pt>
                <c:pt idx="15">
                  <c:v>5.5025246730730597</c:v>
                </c:pt>
                <c:pt idx="16">
                  <c:v>5.6000992054704808</c:v>
                </c:pt>
                <c:pt idx="17">
                  <c:v>5.7008771254956905</c:v>
                </c:pt>
                <c:pt idx="18">
                  <c:v>5.8046915890893329</c:v>
                </c:pt>
                <c:pt idx="19">
                  <c:v>5.9113826169893997</c:v>
                </c:pt>
                <c:pt idx="20">
                  <c:v>6.0207972893961479</c:v>
                </c:pt>
                <c:pt idx="21">
                  <c:v>6.1327898309913662</c:v>
                </c:pt>
                <c:pt idx="22">
                  <c:v>6.2472216046637712</c:v>
                </c:pt>
                <c:pt idx="23">
                  <c:v>6.3639610306789276</c:v>
                </c:pt>
                <c:pt idx="24">
                  <c:v>6.4828834462589082</c:v>
                </c:pt>
              </c:numCache>
            </c:numRef>
          </c:yVal>
          <c:smooth val="1"/>
          <c:extLst>
            <c:ext xmlns:c16="http://schemas.microsoft.com/office/drawing/2014/chart" uri="{C3380CC4-5D6E-409C-BE32-E72D297353CC}">
              <c16:uniqueId val="{00000002-D5AA-C04C-B177-8B3EC43A3771}"/>
            </c:ext>
          </c:extLst>
        </c:ser>
        <c:dLbls>
          <c:showLegendKey val="0"/>
          <c:showVal val="0"/>
          <c:showCatName val="0"/>
          <c:showSerName val="0"/>
          <c:showPercent val="0"/>
          <c:showBubbleSize val="0"/>
        </c:dLbls>
        <c:axId val="1554650479"/>
        <c:axId val="1554652159"/>
      </c:scatterChart>
      <c:valAx>
        <c:axId val="1554650479"/>
        <c:scaling>
          <c:orientation val="minMax"/>
          <c:max val="400"/>
          <c:min val="100"/>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dirty="0"/>
                  <a:t>Reflection Layer Height - km</a:t>
                </a:r>
              </a:p>
            </c:rich>
          </c:tx>
          <c:layout>
            <c:manualLayout>
              <c:xMode val="edge"/>
              <c:yMode val="edge"/>
              <c:x val="0.32108503113705156"/>
              <c:y val="0.91791923518669194"/>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54652159"/>
        <c:crosses val="autoZero"/>
        <c:crossBetween val="midCat"/>
        <c:majorUnit val="50"/>
      </c:valAx>
      <c:valAx>
        <c:axId val="1554652159"/>
        <c:scaling>
          <c:orientation val="minMax"/>
          <c:max val="10"/>
          <c:min val="4"/>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dirty="0"/>
                  <a:t>Time</a:t>
                </a:r>
                <a:r>
                  <a:rPr lang="en-US" sz="1400" baseline="0" dirty="0"/>
                  <a:t> of Flight - mS</a:t>
                </a:r>
                <a:endParaRPr lang="en-US" sz="1400" dirty="0"/>
              </a:p>
            </c:rich>
          </c:tx>
          <c:layout>
            <c:manualLayout>
              <c:xMode val="edge"/>
              <c:yMode val="edge"/>
              <c:x val="3.2931817062089253E-2"/>
              <c:y val="0.33176975221746546"/>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54650479"/>
        <c:crosses val="autoZero"/>
        <c:crossBetween val="midCat"/>
        <c:majorUnit val="1"/>
        <c:minorUnit val="0.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Time from GPSDO Sync</a:t>
            </a:r>
            <a:r>
              <a:rPr lang="en-US" baseline="0"/>
              <a:t> to 5 MHz Tick Arrival</a:t>
            </a:r>
          </a:p>
          <a:p>
            <a:pPr>
              <a:defRPr/>
            </a:pPr>
            <a:r>
              <a:rPr lang="en-US" baseline="0"/>
              <a:t>Corrected for 4.75mS Receiver DSP Delay</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0"/>
          <c:order val="0"/>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'Jan 27-20, 2020'!$C$36:$C$72</c:f>
              <c:numCache>
                <c:formatCode>h:mm;@</c:formatCode>
                <c:ptCount val="37"/>
                <c:pt idx="0">
                  <c:v>0.50069444444444444</c:v>
                </c:pt>
                <c:pt idx="1">
                  <c:v>0.51041666666666663</c:v>
                </c:pt>
                <c:pt idx="2">
                  <c:v>0.51874999999999993</c:v>
                </c:pt>
                <c:pt idx="3">
                  <c:v>0.51944444444444449</c:v>
                </c:pt>
                <c:pt idx="4">
                  <c:v>0.52986111111111112</c:v>
                </c:pt>
                <c:pt idx="5">
                  <c:v>0.53125</c:v>
                </c:pt>
                <c:pt idx="6">
                  <c:v>0.54027777777777775</c:v>
                </c:pt>
                <c:pt idx="7">
                  <c:v>0.54166666666666663</c:v>
                </c:pt>
                <c:pt idx="8">
                  <c:v>0.55277777777777781</c:v>
                </c:pt>
                <c:pt idx="9">
                  <c:v>0.56180555555555556</c:v>
                </c:pt>
                <c:pt idx="10">
                  <c:v>0.5708333333333333</c:v>
                </c:pt>
                <c:pt idx="11">
                  <c:v>0.57291666666666663</c:v>
                </c:pt>
                <c:pt idx="12">
                  <c:v>0.57430555555555551</c:v>
                </c:pt>
                <c:pt idx="13">
                  <c:v>0.57708333333333328</c:v>
                </c:pt>
                <c:pt idx="14">
                  <c:v>0.58333333333333337</c:v>
                </c:pt>
                <c:pt idx="15">
                  <c:v>0.58472222222222225</c:v>
                </c:pt>
                <c:pt idx="16">
                  <c:v>0.59236111111111112</c:v>
                </c:pt>
                <c:pt idx="17">
                  <c:v>0.59375</c:v>
                </c:pt>
                <c:pt idx="18">
                  <c:v>0.59722222222222221</c:v>
                </c:pt>
                <c:pt idx="19">
                  <c:v>0.59791666666666665</c:v>
                </c:pt>
                <c:pt idx="20">
                  <c:v>0.60069444444444442</c:v>
                </c:pt>
                <c:pt idx="21">
                  <c:v>0.60416666666666663</c:v>
                </c:pt>
                <c:pt idx="22">
                  <c:v>0.61388888888888882</c:v>
                </c:pt>
                <c:pt idx="23">
                  <c:v>0.61458333333333337</c:v>
                </c:pt>
                <c:pt idx="24">
                  <c:v>0.6166666666666667</c:v>
                </c:pt>
                <c:pt idx="25">
                  <c:v>0.61805555555555558</c:v>
                </c:pt>
                <c:pt idx="26">
                  <c:v>0.61944444444444446</c:v>
                </c:pt>
                <c:pt idx="27">
                  <c:v>0.62222222222222223</c:v>
                </c:pt>
                <c:pt idx="28">
                  <c:v>0.625</c:v>
                </c:pt>
                <c:pt idx="29">
                  <c:v>0.62638888888888888</c:v>
                </c:pt>
                <c:pt idx="30">
                  <c:v>0.62777777777777777</c:v>
                </c:pt>
                <c:pt idx="31">
                  <c:v>0.62847222222222221</c:v>
                </c:pt>
                <c:pt idx="32">
                  <c:v>0.62916666666666665</c:v>
                </c:pt>
                <c:pt idx="33">
                  <c:v>0.63055555555555554</c:v>
                </c:pt>
                <c:pt idx="34">
                  <c:v>0.63472222222222219</c:v>
                </c:pt>
                <c:pt idx="35">
                  <c:v>0.63958333333333328</c:v>
                </c:pt>
                <c:pt idx="36">
                  <c:v>0.74652777777777779</c:v>
                </c:pt>
              </c:numCache>
            </c:numRef>
          </c:xVal>
          <c:yVal>
            <c:numRef>
              <c:f>'Jan 27-20, 2020'!$W$36:$W$72</c:f>
              <c:numCache>
                <c:formatCode>General</c:formatCode>
                <c:ptCount val="37"/>
                <c:pt idx="0">
                  <c:v>4.8900000000000006</c:v>
                </c:pt>
                <c:pt idx="1">
                  <c:v>4.93</c:v>
                </c:pt>
                <c:pt idx="2">
                  <c:v>4.8699999999999992</c:v>
                </c:pt>
                <c:pt idx="3">
                  <c:v>4.8699999999999992</c:v>
                </c:pt>
                <c:pt idx="4">
                  <c:v>4.7699999999999996</c:v>
                </c:pt>
                <c:pt idx="5">
                  <c:v>4.51</c:v>
                </c:pt>
                <c:pt idx="6">
                  <c:v>4.3699999999999992</c:v>
                </c:pt>
                <c:pt idx="7">
                  <c:v>4.3699999999999992</c:v>
                </c:pt>
                <c:pt idx="8">
                  <c:v>4.8100000000000005</c:v>
                </c:pt>
                <c:pt idx="9">
                  <c:v>4.7100000000000009</c:v>
                </c:pt>
                <c:pt idx="10">
                  <c:v>4.6899999999999995</c:v>
                </c:pt>
                <c:pt idx="11">
                  <c:v>4.75</c:v>
                </c:pt>
                <c:pt idx="12">
                  <c:v>4.67</c:v>
                </c:pt>
                <c:pt idx="14">
                  <c:v>4.51</c:v>
                </c:pt>
                <c:pt idx="15">
                  <c:v>4.5299999999999994</c:v>
                </c:pt>
                <c:pt idx="16">
                  <c:v>4.57</c:v>
                </c:pt>
                <c:pt idx="17">
                  <c:v>4.57</c:v>
                </c:pt>
                <c:pt idx="19">
                  <c:v>4.6099999999999994</c:v>
                </c:pt>
                <c:pt idx="20">
                  <c:v>4.6099999999999994</c:v>
                </c:pt>
                <c:pt idx="21">
                  <c:v>4.6300000000000008</c:v>
                </c:pt>
                <c:pt idx="22">
                  <c:v>4.6099999999999994</c:v>
                </c:pt>
                <c:pt idx="23">
                  <c:v>4.6300000000000008</c:v>
                </c:pt>
                <c:pt idx="24">
                  <c:v>4.49</c:v>
                </c:pt>
                <c:pt idx="33">
                  <c:v>4.59</c:v>
                </c:pt>
                <c:pt idx="35">
                  <c:v>4.7100000000000009</c:v>
                </c:pt>
                <c:pt idx="36">
                  <c:v>4.67</c:v>
                </c:pt>
              </c:numCache>
            </c:numRef>
          </c:yVal>
          <c:smooth val="1"/>
          <c:extLst>
            <c:ext xmlns:c16="http://schemas.microsoft.com/office/drawing/2014/chart" uri="{C3380CC4-5D6E-409C-BE32-E72D297353CC}">
              <c16:uniqueId val="{00000000-8FBE-FD43-A052-3A2210ABA702}"/>
            </c:ext>
          </c:extLst>
        </c:ser>
        <c:dLbls>
          <c:showLegendKey val="0"/>
          <c:showVal val="0"/>
          <c:showCatName val="0"/>
          <c:showSerName val="0"/>
          <c:showPercent val="0"/>
          <c:showBubbleSize val="0"/>
        </c:dLbls>
        <c:axId val="203520800"/>
        <c:axId val="231655072"/>
      </c:scatterChart>
      <c:valAx>
        <c:axId val="203520800"/>
        <c:scaling>
          <c:orientation val="minMax"/>
          <c:max val="0.65000000000000013"/>
          <c:min val="0.5"/>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UTC</a:t>
                </a:r>
                <a:r>
                  <a:rPr lang="en-US" baseline="0"/>
                  <a:t> on January 29, 2020</a:t>
                </a:r>
                <a:endParaRPr lang="en-US"/>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h:mm;@"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31655072"/>
        <c:crosses val="autoZero"/>
        <c:crossBetween val="midCat"/>
        <c:majorUnit val="2.0833330000000004E-2"/>
        <c:minorUnit val="6.9444400000000022E-3"/>
      </c:valAx>
      <c:valAx>
        <c:axId val="231655072"/>
        <c:scaling>
          <c:orientation val="minMax"/>
          <c:max val="7"/>
          <c:min val="4"/>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Time</a:t>
                </a:r>
                <a:r>
                  <a:rPr lang="en-US" baseline="0"/>
                  <a:t> Delay - mS</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352080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Time</a:t>
            </a:r>
            <a:r>
              <a:rPr lang="en-US" baseline="0" dirty="0"/>
              <a:t> Delay of Second, Third, and Fourth Pulses After Primary Pulse</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'Jan 27-20, 2020'!$E$1:$E$2</c:f>
              <c:strCache>
                <c:ptCount val="2"/>
                <c:pt idx="0">
                  <c:v>Pulse Width</c:v>
                </c:pt>
                <c:pt idx="1">
                  <c:v>Extension mS</c:v>
                </c:pt>
              </c:strCache>
            </c:strRef>
          </c:tx>
          <c:spPr>
            <a:ln w="25400" cap="rnd">
              <a:noFill/>
              <a:round/>
            </a:ln>
            <a:effectLst/>
          </c:spPr>
          <c:marker>
            <c:symbol val="circle"/>
            <c:size val="5"/>
            <c:spPr>
              <a:solidFill>
                <a:schemeClr val="accent1"/>
              </a:solidFill>
              <a:ln w="9525">
                <a:solidFill>
                  <a:schemeClr val="accent1"/>
                </a:solidFill>
              </a:ln>
              <a:effectLst/>
            </c:spPr>
          </c:marker>
          <c:xVal>
            <c:numRef>
              <c:f>'Jan 27-20, 2020'!$C$36:$C$72</c:f>
              <c:numCache>
                <c:formatCode>h:mm;@</c:formatCode>
                <c:ptCount val="37"/>
                <c:pt idx="0">
                  <c:v>0.50069444444444444</c:v>
                </c:pt>
                <c:pt idx="1">
                  <c:v>0.51041666666666663</c:v>
                </c:pt>
                <c:pt idx="2">
                  <c:v>0.51874999999999993</c:v>
                </c:pt>
                <c:pt idx="3">
                  <c:v>0.51944444444444449</c:v>
                </c:pt>
                <c:pt idx="4">
                  <c:v>0.52986111111111112</c:v>
                </c:pt>
                <c:pt idx="5">
                  <c:v>0.53125</c:v>
                </c:pt>
                <c:pt idx="6">
                  <c:v>0.54027777777777775</c:v>
                </c:pt>
                <c:pt idx="7">
                  <c:v>0.54166666666666663</c:v>
                </c:pt>
                <c:pt idx="8">
                  <c:v>0.55277777777777781</c:v>
                </c:pt>
                <c:pt idx="9">
                  <c:v>0.56180555555555556</c:v>
                </c:pt>
                <c:pt idx="10">
                  <c:v>0.5708333333333333</c:v>
                </c:pt>
                <c:pt idx="11">
                  <c:v>0.57291666666666663</c:v>
                </c:pt>
                <c:pt idx="12">
                  <c:v>0.57430555555555551</c:v>
                </c:pt>
                <c:pt idx="13">
                  <c:v>0.57708333333333328</c:v>
                </c:pt>
                <c:pt idx="14">
                  <c:v>0.58333333333333337</c:v>
                </c:pt>
                <c:pt idx="15">
                  <c:v>0.58472222222222225</c:v>
                </c:pt>
                <c:pt idx="16">
                  <c:v>0.59236111111111112</c:v>
                </c:pt>
                <c:pt idx="17">
                  <c:v>0.59375</c:v>
                </c:pt>
                <c:pt idx="18">
                  <c:v>0.59722222222222221</c:v>
                </c:pt>
                <c:pt idx="19">
                  <c:v>0.59791666666666665</c:v>
                </c:pt>
                <c:pt idx="20">
                  <c:v>0.60069444444444442</c:v>
                </c:pt>
                <c:pt idx="21">
                  <c:v>0.60416666666666663</c:v>
                </c:pt>
                <c:pt idx="22">
                  <c:v>0.61388888888888882</c:v>
                </c:pt>
                <c:pt idx="23">
                  <c:v>0.61458333333333337</c:v>
                </c:pt>
                <c:pt idx="24">
                  <c:v>0.6166666666666667</c:v>
                </c:pt>
                <c:pt idx="25">
                  <c:v>0.61805555555555558</c:v>
                </c:pt>
                <c:pt idx="26">
                  <c:v>0.61944444444444446</c:v>
                </c:pt>
                <c:pt idx="27">
                  <c:v>0.62222222222222223</c:v>
                </c:pt>
                <c:pt idx="28">
                  <c:v>0.625</c:v>
                </c:pt>
                <c:pt idx="29">
                  <c:v>0.62638888888888888</c:v>
                </c:pt>
                <c:pt idx="30">
                  <c:v>0.62777777777777777</c:v>
                </c:pt>
                <c:pt idx="31">
                  <c:v>0.62847222222222221</c:v>
                </c:pt>
                <c:pt idx="32">
                  <c:v>0.62916666666666665</c:v>
                </c:pt>
                <c:pt idx="33">
                  <c:v>0.63055555555555554</c:v>
                </c:pt>
                <c:pt idx="34">
                  <c:v>0.63472222222222219</c:v>
                </c:pt>
                <c:pt idx="35">
                  <c:v>0.63958333333333328</c:v>
                </c:pt>
                <c:pt idx="36">
                  <c:v>0.74652777777777779</c:v>
                </c:pt>
              </c:numCache>
            </c:numRef>
          </c:xVal>
          <c:yVal>
            <c:numRef>
              <c:f>'Jan 27-20, 2020'!$E$36:$E$72</c:f>
              <c:numCache>
                <c:formatCode>General</c:formatCode>
                <c:ptCount val="37"/>
                <c:pt idx="0">
                  <c:v>1.1000000000000001</c:v>
                </c:pt>
                <c:pt idx="1">
                  <c:v>1.3</c:v>
                </c:pt>
                <c:pt idx="2">
                  <c:v>1.06</c:v>
                </c:pt>
                <c:pt idx="3">
                  <c:v>1.06</c:v>
                </c:pt>
                <c:pt idx="4">
                  <c:v>1.1399999999999999</c:v>
                </c:pt>
                <c:pt idx="5">
                  <c:v>1.1200000000000001</c:v>
                </c:pt>
                <c:pt idx="6">
                  <c:v>1.38</c:v>
                </c:pt>
                <c:pt idx="7">
                  <c:v>0.99</c:v>
                </c:pt>
                <c:pt idx="8">
                  <c:v>0.82</c:v>
                </c:pt>
                <c:pt idx="9">
                  <c:v>0.96</c:v>
                </c:pt>
                <c:pt idx="10">
                  <c:v>0</c:v>
                </c:pt>
                <c:pt idx="11">
                  <c:v>2.66</c:v>
                </c:pt>
                <c:pt idx="12">
                  <c:v>0.94</c:v>
                </c:pt>
                <c:pt idx="14">
                  <c:v>2.14</c:v>
                </c:pt>
                <c:pt idx="15">
                  <c:v>2</c:v>
                </c:pt>
                <c:pt idx="16">
                  <c:v>1.96</c:v>
                </c:pt>
                <c:pt idx="17">
                  <c:v>2.94</c:v>
                </c:pt>
                <c:pt idx="18">
                  <c:v>2.02</c:v>
                </c:pt>
                <c:pt idx="19">
                  <c:v>0.92</c:v>
                </c:pt>
                <c:pt idx="20">
                  <c:v>1.9</c:v>
                </c:pt>
                <c:pt idx="21">
                  <c:v>2.14</c:v>
                </c:pt>
                <c:pt idx="22">
                  <c:v>1.82</c:v>
                </c:pt>
                <c:pt idx="24">
                  <c:v>2.99</c:v>
                </c:pt>
                <c:pt idx="27">
                  <c:v>0.88</c:v>
                </c:pt>
                <c:pt idx="28">
                  <c:v>1.9</c:v>
                </c:pt>
                <c:pt idx="29">
                  <c:v>0.92</c:v>
                </c:pt>
                <c:pt idx="30">
                  <c:v>2</c:v>
                </c:pt>
                <c:pt idx="31">
                  <c:v>1.8</c:v>
                </c:pt>
                <c:pt idx="32">
                  <c:v>1.2</c:v>
                </c:pt>
                <c:pt idx="35">
                  <c:v>1.76</c:v>
                </c:pt>
              </c:numCache>
            </c:numRef>
          </c:yVal>
          <c:smooth val="0"/>
          <c:extLst>
            <c:ext xmlns:c16="http://schemas.microsoft.com/office/drawing/2014/chart" uri="{C3380CC4-5D6E-409C-BE32-E72D297353CC}">
              <c16:uniqueId val="{00000000-FBC9-1049-9318-D8A2F5A39AEB}"/>
            </c:ext>
          </c:extLst>
        </c:ser>
        <c:dLbls>
          <c:showLegendKey val="0"/>
          <c:showVal val="0"/>
          <c:showCatName val="0"/>
          <c:showSerName val="0"/>
          <c:showPercent val="0"/>
          <c:showBubbleSize val="0"/>
        </c:dLbls>
        <c:axId val="207878832"/>
        <c:axId val="230121456"/>
      </c:scatterChart>
      <c:valAx>
        <c:axId val="207878832"/>
        <c:scaling>
          <c:orientation val="minMax"/>
          <c:max val="0.65000000000000013"/>
          <c:min val="0.5"/>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UTC</a:t>
                </a:r>
                <a:r>
                  <a:rPr lang="en-US" baseline="0"/>
                  <a:t> on January 29, 2020 </a:t>
                </a:r>
                <a:endParaRPr lang="en-US"/>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h:mm;@"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30121456"/>
        <c:crosses val="autoZero"/>
        <c:crossBetween val="midCat"/>
        <c:majorUnit val="2.0833330000000004E-2"/>
        <c:minorUnit val="6.9444400000000022E-3"/>
      </c:valAx>
      <c:valAx>
        <c:axId val="230121456"/>
        <c:scaling>
          <c:orientation val="minMax"/>
          <c:min val="0.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baseline="0" dirty="0"/>
                  <a:t>Arrival Delay - mS</a:t>
                </a:r>
                <a:endParaRPr lang="en-US" dirty="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7878832"/>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Geometric Time of Flight</a:t>
            </a:r>
            <a:r>
              <a:rPr lang="en-US" baseline="0"/>
              <a:t> for 1, 2, 3, and 4 Hop Paths from  </a:t>
            </a:r>
          </a:p>
          <a:p>
            <a:pPr>
              <a:defRPr/>
            </a:pPr>
            <a:r>
              <a:rPr lang="en-US" baseline="0"/>
              <a:t>WWV to WA5FRF vs. Reflection Layer Height</a:t>
            </a:r>
            <a:endParaRPr lang="en-US"/>
          </a:p>
        </c:rich>
      </c:tx>
      <c:layout>
        <c:manualLayout>
          <c:xMode val="edge"/>
          <c:yMode val="edge"/>
          <c:x val="0.14820541663061348"/>
          <c:y val="2.3774185306482707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0"/>
          <c:order val="0"/>
          <c:tx>
            <c:strRef>
              <c:f>Sheet1!$J$1:$J$2</c:f>
              <c:strCache>
                <c:ptCount val="2"/>
                <c:pt idx="0">
                  <c:v>4 hop</c:v>
                </c:pt>
                <c:pt idx="1">
                  <c:v>TOF - ms</c:v>
                </c:pt>
              </c:strCache>
            </c:strRef>
          </c:tx>
          <c:spPr>
            <a:ln w="19050" cap="rnd">
              <a:solidFill>
                <a:schemeClr val="accent1"/>
              </a:solidFill>
              <a:round/>
            </a:ln>
            <a:effectLst/>
          </c:spPr>
          <c:marker>
            <c:symbol val="none"/>
          </c:marker>
          <c:dPt>
            <c:idx val="6"/>
            <c:marker>
              <c:symbol val="none"/>
            </c:marker>
            <c:bubble3D val="0"/>
            <c:spPr>
              <a:ln w="44450" cap="rnd">
                <a:solidFill>
                  <a:schemeClr val="accent4">
                    <a:lumMod val="60000"/>
                    <a:lumOff val="40000"/>
                  </a:schemeClr>
                </a:solidFill>
                <a:round/>
              </a:ln>
              <a:effectLst/>
            </c:spPr>
            <c:extLst>
              <c:ext xmlns:c16="http://schemas.microsoft.com/office/drawing/2014/chart" uri="{C3380CC4-5D6E-409C-BE32-E72D297353CC}">
                <c16:uniqueId val="{00000001-A053-9944-8197-FED045485EEA}"/>
              </c:ext>
            </c:extLst>
          </c:dPt>
          <c:xVal>
            <c:numRef>
              <c:f>Sheet1!$B$3:$B$27</c:f>
              <c:numCache>
                <c:formatCode>General</c:formatCode>
                <c:ptCount val="25"/>
                <c:pt idx="0">
                  <c:v>100</c:v>
                </c:pt>
                <c:pt idx="1">
                  <c:v>125</c:v>
                </c:pt>
                <c:pt idx="2">
                  <c:v>150</c:v>
                </c:pt>
                <c:pt idx="3">
                  <c:v>175</c:v>
                </c:pt>
                <c:pt idx="4">
                  <c:v>200</c:v>
                </c:pt>
                <c:pt idx="5">
                  <c:v>225</c:v>
                </c:pt>
                <c:pt idx="6">
                  <c:v>250</c:v>
                </c:pt>
                <c:pt idx="7">
                  <c:v>275</c:v>
                </c:pt>
                <c:pt idx="8">
                  <c:v>300</c:v>
                </c:pt>
                <c:pt idx="9">
                  <c:v>325</c:v>
                </c:pt>
                <c:pt idx="10">
                  <c:v>350</c:v>
                </c:pt>
                <c:pt idx="11">
                  <c:v>375</c:v>
                </c:pt>
                <c:pt idx="12">
                  <c:v>400</c:v>
                </c:pt>
                <c:pt idx="13">
                  <c:v>425</c:v>
                </c:pt>
                <c:pt idx="14">
                  <c:v>450</c:v>
                </c:pt>
                <c:pt idx="15">
                  <c:v>475</c:v>
                </c:pt>
                <c:pt idx="16">
                  <c:v>500</c:v>
                </c:pt>
                <c:pt idx="17">
                  <c:v>525</c:v>
                </c:pt>
                <c:pt idx="18">
                  <c:v>550</c:v>
                </c:pt>
                <c:pt idx="19">
                  <c:v>575</c:v>
                </c:pt>
                <c:pt idx="20">
                  <c:v>600</c:v>
                </c:pt>
                <c:pt idx="21">
                  <c:v>625</c:v>
                </c:pt>
                <c:pt idx="22">
                  <c:v>650</c:v>
                </c:pt>
                <c:pt idx="23">
                  <c:v>675</c:v>
                </c:pt>
                <c:pt idx="24">
                  <c:v>700</c:v>
                </c:pt>
              </c:numCache>
            </c:numRef>
          </c:xVal>
          <c:yVal>
            <c:numRef>
              <c:f>Sheet1!$J$3:$J$27</c:f>
              <c:numCache>
                <c:formatCode>0.00</c:formatCode>
                <c:ptCount val="25"/>
                <c:pt idx="0">
                  <c:v>5.2307849421584054</c:v>
                </c:pt>
                <c:pt idx="1">
                  <c:v>5.6000992054704808</c:v>
                </c:pt>
                <c:pt idx="2">
                  <c:v>6.0207972893961479</c:v>
                </c:pt>
                <c:pt idx="3">
                  <c:v>6.4828834462589082</c:v>
                </c:pt>
                <c:pt idx="4">
                  <c:v>6.9781404718194411</c:v>
                </c:pt>
                <c:pt idx="5">
                  <c:v>7.5</c:v>
                </c:pt>
                <c:pt idx="6">
                  <c:v>8.0432856746757686</c:v>
                </c:pt>
                <c:pt idx="7">
                  <c:v>8.6039396660935381</c:v>
                </c:pt>
                <c:pt idx="8">
                  <c:v>9.1787798753429097</c:v>
                </c:pt>
                <c:pt idx="9">
                  <c:v>9.7653013835268343</c:v>
                </c:pt>
                <c:pt idx="10">
                  <c:v>10.361520694913034</c:v>
                </c:pt>
                <c:pt idx="11">
                  <c:v>10.965856099730654</c:v>
                </c:pt>
                <c:pt idx="12">
                  <c:v>11.577036657874837</c:v>
                </c:pt>
                <c:pt idx="13">
                  <c:v>12.194033149226899</c:v>
                </c:pt>
                <c:pt idx="14">
                  <c:v>12.816005617976296</c:v>
                </c:pt>
                <c:pt idx="15">
                  <c:v>13.442263367619473</c:v>
                </c:pt>
                <c:pt idx="16">
                  <c:v>14.072234285207797</c:v>
                </c:pt>
                <c:pt idx="17">
                  <c:v>14.705441169852742</c:v>
                </c:pt>
                <c:pt idx="18">
                  <c:v>15.34148334129106</c:v>
                </c:pt>
                <c:pt idx="19">
                  <c:v>15.980022250019276</c:v>
                </c:pt>
                <c:pt idx="20">
                  <c:v>16.620770138594661</c:v>
                </c:pt>
                <c:pt idx="21">
                  <c:v>17.263481044614895</c:v>
                </c:pt>
                <c:pt idx="22">
                  <c:v>17.907943612945751</c:v>
                </c:pt>
                <c:pt idx="23">
                  <c:v>18.553975315279473</c:v>
                </c:pt>
                <c:pt idx="24">
                  <c:v>19.201417771728327</c:v>
                </c:pt>
              </c:numCache>
            </c:numRef>
          </c:yVal>
          <c:smooth val="1"/>
          <c:extLst>
            <c:ext xmlns:c16="http://schemas.microsoft.com/office/drawing/2014/chart" uri="{C3380CC4-5D6E-409C-BE32-E72D297353CC}">
              <c16:uniqueId val="{00000002-A053-9944-8197-FED045485EEA}"/>
            </c:ext>
          </c:extLst>
        </c:ser>
        <c:ser>
          <c:idx val="5"/>
          <c:order val="1"/>
          <c:tx>
            <c:strRef>
              <c:f>Sheet1!$I$1:$I$2</c:f>
              <c:strCache>
                <c:ptCount val="2"/>
                <c:pt idx="0">
                  <c:v>3 hop</c:v>
                </c:pt>
                <c:pt idx="1">
                  <c:v>TOF - mS</c:v>
                </c:pt>
              </c:strCache>
            </c:strRef>
          </c:tx>
          <c:spPr>
            <a:ln w="44450" cap="rnd">
              <a:solidFill>
                <a:schemeClr val="accent3"/>
              </a:solidFill>
              <a:round/>
            </a:ln>
            <a:effectLst/>
          </c:spPr>
          <c:marker>
            <c:symbol val="none"/>
          </c:marker>
          <c:xVal>
            <c:numRef>
              <c:f>Sheet1!$B$3:$B$27</c:f>
              <c:numCache>
                <c:formatCode>General</c:formatCode>
                <c:ptCount val="25"/>
                <c:pt idx="0">
                  <c:v>100</c:v>
                </c:pt>
                <c:pt idx="1">
                  <c:v>125</c:v>
                </c:pt>
                <c:pt idx="2">
                  <c:v>150</c:v>
                </c:pt>
                <c:pt idx="3">
                  <c:v>175</c:v>
                </c:pt>
                <c:pt idx="4">
                  <c:v>200</c:v>
                </c:pt>
                <c:pt idx="5">
                  <c:v>225</c:v>
                </c:pt>
                <c:pt idx="6">
                  <c:v>250</c:v>
                </c:pt>
                <c:pt idx="7">
                  <c:v>275</c:v>
                </c:pt>
                <c:pt idx="8">
                  <c:v>300</c:v>
                </c:pt>
                <c:pt idx="9">
                  <c:v>325</c:v>
                </c:pt>
                <c:pt idx="10">
                  <c:v>350</c:v>
                </c:pt>
                <c:pt idx="11">
                  <c:v>375</c:v>
                </c:pt>
                <c:pt idx="12">
                  <c:v>400</c:v>
                </c:pt>
                <c:pt idx="13">
                  <c:v>425</c:v>
                </c:pt>
                <c:pt idx="14">
                  <c:v>450</c:v>
                </c:pt>
                <c:pt idx="15">
                  <c:v>475</c:v>
                </c:pt>
                <c:pt idx="16">
                  <c:v>500</c:v>
                </c:pt>
                <c:pt idx="17">
                  <c:v>525</c:v>
                </c:pt>
                <c:pt idx="18">
                  <c:v>550</c:v>
                </c:pt>
                <c:pt idx="19">
                  <c:v>575</c:v>
                </c:pt>
                <c:pt idx="20">
                  <c:v>600</c:v>
                </c:pt>
                <c:pt idx="21">
                  <c:v>625</c:v>
                </c:pt>
                <c:pt idx="22">
                  <c:v>650</c:v>
                </c:pt>
                <c:pt idx="23">
                  <c:v>675</c:v>
                </c:pt>
                <c:pt idx="24">
                  <c:v>700</c:v>
                </c:pt>
              </c:numCache>
            </c:numRef>
          </c:xVal>
          <c:yVal>
            <c:numRef>
              <c:f>Sheet1!$I$3:$I$27</c:f>
              <c:numCache>
                <c:formatCode>0.00</c:formatCode>
                <c:ptCount val="25"/>
                <c:pt idx="0">
                  <c:v>4.9244289008980529</c:v>
                </c:pt>
                <c:pt idx="1">
                  <c:v>5.1478150704935004</c:v>
                </c:pt>
                <c:pt idx="2">
                  <c:v>5.4083269131959844</c:v>
                </c:pt>
                <c:pt idx="3">
                  <c:v>5.7008771254956905</c:v>
                </c:pt>
                <c:pt idx="4">
                  <c:v>6.0207972893961479</c:v>
                </c:pt>
                <c:pt idx="5">
                  <c:v>6.3639610306789276</c:v>
                </c:pt>
                <c:pt idx="6">
                  <c:v>6.7268120235368558</c:v>
                </c:pt>
                <c:pt idx="7">
                  <c:v>7.1063352017759476</c:v>
                </c:pt>
                <c:pt idx="8">
                  <c:v>7.5</c:v>
                </c:pt>
                <c:pt idx="9">
                  <c:v>7.9056941504209481</c:v>
                </c:pt>
                <c:pt idx="10">
                  <c:v>8.3216584885466194</c:v>
                </c:pt>
                <c:pt idx="11">
                  <c:v>8.7464278422679502</c:v>
                </c:pt>
                <c:pt idx="12">
                  <c:v>9.1787798753429097</c:v>
                </c:pt>
                <c:pt idx="13">
                  <c:v>9.6176920308356717</c:v>
                </c:pt>
                <c:pt idx="14">
                  <c:v>10.062305898749054</c:v>
                </c:pt>
                <c:pt idx="15">
                  <c:v>10.51189802081432</c:v>
                </c:pt>
                <c:pt idx="16">
                  <c:v>10.965856099730654</c:v>
                </c:pt>
                <c:pt idx="17">
                  <c:v>11.423659658795863</c:v>
                </c:pt>
                <c:pt idx="18">
                  <c:v>11.884864324004715</c:v>
                </c:pt>
                <c:pt idx="19">
                  <c:v>12.349089035228468</c:v>
                </c:pt>
                <c:pt idx="20">
                  <c:v>12.816005617976298</c:v>
                </c:pt>
                <c:pt idx="21">
                  <c:v>13.285330255586423</c:v>
                </c:pt>
                <c:pt idx="22">
                  <c:v>13.756816492197604</c:v>
                </c:pt>
                <c:pt idx="23">
                  <c:v>14.230249470757707</c:v>
                </c:pt>
                <c:pt idx="24">
                  <c:v>14.705441169852742</c:v>
                </c:pt>
              </c:numCache>
            </c:numRef>
          </c:yVal>
          <c:smooth val="1"/>
          <c:extLst>
            <c:ext xmlns:c16="http://schemas.microsoft.com/office/drawing/2014/chart" uri="{C3380CC4-5D6E-409C-BE32-E72D297353CC}">
              <c16:uniqueId val="{00000003-A053-9944-8197-FED045485EEA}"/>
            </c:ext>
          </c:extLst>
        </c:ser>
        <c:ser>
          <c:idx val="4"/>
          <c:order val="2"/>
          <c:tx>
            <c:strRef>
              <c:f>Sheet1!$H$1:$H$2</c:f>
              <c:strCache>
                <c:ptCount val="2"/>
                <c:pt idx="0">
                  <c:v>2 hop</c:v>
                </c:pt>
                <c:pt idx="1">
                  <c:v>TOF - mS</c:v>
                </c:pt>
              </c:strCache>
            </c:strRef>
          </c:tx>
          <c:spPr>
            <a:ln w="44450" cap="rnd">
              <a:solidFill>
                <a:schemeClr val="accent2"/>
              </a:solidFill>
              <a:round/>
            </a:ln>
            <a:effectLst/>
          </c:spPr>
          <c:marker>
            <c:symbol val="none"/>
          </c:marker>
          <c:xVal>
            <c:numRef>
              <c:f>Sheet1!$B$3:$B$27</c:f>
              <c:numCache>
                <c:formatCode>General</c:formatCode>
                <c:ptCount val="25"/>
                <c:pt idx="0">
                  <c:v>100</c:v>
                </c:pt>
                <c:pt idx="1">
                  <c:v>125</c:v>
                </c:pt>
                <c:pt idx="2">
                  <c:v>150</c:v>
                </c:pt>
                <c:pt idx="3">
                  <c:v>175</c:v>
                </c:pt>
                <c:pt idx="4">
                  <c:v>200</c:v>
                </c:pt>
                <c:pt idx="5">
                  <c:v>225</c:v>
                </c:pt>
                <c:pt idx="6">
                  <c:v>250</c:v>
                </c:pt>
                <c:pt idx="7">
                  <c:v>275</c:v>
                </c:pt>
                <c:pt idx="8">
                  <c:v>300</c:v>
                </c:pt>
                <c:pt idx="9">
                  <c:v>325</c:v>
                </c:pt>
                <c:pt idx="10">
                  <c:v>350</c:v>
                </c:pt>
                <c:pt idx="11">
                  <c:v>375</c:v>
                </c:pt>
                <c:pt idx="12">
                  <c:v>400</c:v>
                </c:pt>
                <c:pt idx="13">
                  <c:v>425</c:v>
                </c:pt>
                <c:pt idx="14">
                  <c:v>450</c:v>
                </c:pt>
                <c:pt idx="15">
                  <c:v>475</c:v>
                </c:pt>
                <c:pt idx="16">
                  <c:v>500</c:v>
                </c:pt>
                <c:pt idx="17">
                  <c:v>525</c:v>
                </c:pt>
                <c:pt idx="18">
                  <c:v>550</c:v>
                </c:pt>
                <c:pt idx="19">
                  <c:v>575</c:v>
                </c:pt>
                <c:pt idx="20">
                  <c:v>600</c:v>
                </c:pt>
                <c:pt idx="21">
                  <c:v>625</c:v>
                </c:pt>
                <c:pt idx="22">
                  <c:v>650</c:v>
                </c:pt>
                <c:pt idx="23">
                  <c:v>675</c:v>
                </c:pt>
                <c:pt idx="24">
                  <c:v>700</c:v>
                </c:pt>
              </c:numCache>
            </c:numRef>
          </c:xVal>
          <c:yVal>
            <c:numRef>
              <c:f>Sheet1!$H$3:$H$27</c:f>
              <c:numCache>
                <c:formatCode>0.00</c:formatCode>
                <c:ptCount val="25"/>
                <c:pt idx="0">
                  <c:v>4.693375946776241</c:v>
                </c:pt>
                <c:pt idx="1">
                  <c:v>4.7987266829626556</c:v>
                </c:pt>
                <c:pt idx="2">
                  <c:v>4.924428900898052</c:v>
                </c:pt>
                <c:pt idx="3">
                  <c:v>5.068968775248516</c:v>
                </c:pt>
                <c:pt idx="4">
                  <c:v>5.2307849421584054</c:v>
                </c:pt>
                <c:pt idx="5">
                  <c:v>5.4083269131959844</c:v>
                </c:pt>
                <c:pt idx="6">
                  <c:v>5.6000992054704808</c:v>
                </c:pt>
                <c:pt idx="7">
                  <c:v>5.8046915890893329</c:v>
                </c:pt>
                <c:pt idx="8">
                  <c:v>6.0207972893961479</c:v>
                </c:pt>
                <c:pt idx="9">
                  <c:v>6.2472216046637712</c:v>
                </c:pt>
                <c:pt idx="10">
                  <c:v>6.4828834462589082</c:v>
                </c:pt>
                <c:pt idx="11">
                  <c:v>6.7268120235368549</c:v>
                </c:pt>
                <c:pt idx="12">
                  <c:v>6.9781404718194411</c:v>
                </c:pt>
                <c:pt idx="13">
                  <c:v>7.2360977820308028</c:v>
                </c:pt>
                <c:pt idx="14">
                  <c:v>7.5</c:v>
                </c:pt>
                <c:pt idx="15">
                  <c:v>7.769241347204443</c:v>
                </c:pt>
                <c:pt idx="16">
                  <c:v>8.0432856746757686</c:v>
                </c:pt>
                <c:pt idx="17">
                  <c:v>8.3216584885466194</c:v>
                </c:pt>
                <c:pt idx="18">
                  <c:v>8.6039396660935381</c:v>
                </c:pt>
                <c:pt idx="19">
                  <c:v>8.8897569020630574</c:v>
                </c:pt>
                <c:pt idx="20">
                  <c:v>9.1787798753429097</c:v>
                </c:pt>
                <c:pt idx="21">
                  <c:v>9.4707150967835823</c:v>
                </c:pt>
                <c:pt idx="22">
                  <c:v>9.7653013835268343</c:v>
                </c:pt>
                <c:pt idx="23">
                  <c:v>10.062305898749054</c:v>
                </c:pt>
                <c:pt idx="24">
                  <c:v>10.361520694913034</c:v>
                </c:pt>
              </c:numCache>
            </c:numRef>
          </c:yVal>
          <c:smooth val="1"/>
          <c:extLst>
            <c:ext xmlns:c16="http://schemas.microsoft.com/office/drawing/2014/chart" uri="{C3380CC4-5D6E-409C-BE32-E72D297353CC}">
              <c16:uniqueId val="{00000004-A053-9944-8197-FED045485EEA}"/>
            </c:ext>
          </c:extLst>
        </c:ser>
        <c:ser>
          <c:idx val="3"/>
          <c:order val="3"/>
          <c:tx>
            <c:strRef>
              <c:f>Sheet1!$G$1:$G$2</c:f>
              <c:strCache>
                <c:ptCount val="2"/>
                <c:pt idx="0">
                  <c:v>1 hop</c:v>
                </c:pt>
                <c:pt idx="1">
                  <c:v>TOF - mS</c:v>
                </c:pt>
              </c:strCache>
            </c:strRef>
          </c:tx>
          <c:spPr>
            <a:ln w="41275" cap="rnd">
              <a:solidFill>
                <a:srgbClr val="0070C0"/>
              </a:solidFill>
              <a:round/>
            </a:ln>
            <a:effectLst/>
          </c:spPr>
          <c:marker>
            <c:symbol val="none"/>
          </c:marker>
          <c:xVal>
            <c:numRef>
              <c:f>Sheet1!$B$3:$B$27</c:f>
              <c:numCache>
                <c:formatCode>General</c:formatCode>
                <c:ptCount val="25"/>
                <c:pt idx="0">
                  <c:v>100</c:v>
                </c:pt>
                <c:pt idx="1">
                  <c:v>125</c:v>
                </c:pt>
                <c:pt idx="2">
                  <c:v>150</c:v>
                </c:pt>
                <c:pt idx="3">
                  <c:v>175</c:v>
                </c:pt>
                <c:pt idx="4">
                  <c:v>200</c:v>
                </c:pt>
                <c:pt idx="5">
                  <c:v>225</c:v>
                </c:pt>
                <c:pt idx="6">
                  <c:v>250</c:v>
                </c:pt>
                <c:pt idx="7">
                  <c:v>275</c:v>
                </c:pt>
                <c:pt idx="8">
                  <c:v>300</c:v>
                </c:pt>
                <c:pt idx="9">
                  <c:v>325</c:v>
                </c:pt>
                <c:pt idx="10">
                  <c:v>350</c:v>
                </c:pt>
                <c:pt idx="11">
                  <c:v>375</c:v>
                </c:pt>
                <c:pt idx="12">
                  <c:v>400</c:v>
                </c:pt>
                <c:pt idx="13">
                  <c:v>425</c:v>
                </c:pt>
                <c:pt idx="14">
                  <c:v>450</c:v>
                </c:pt>
                <c:pt idx="15">
                  <c:v>475</c:v>
                </c:pt>
                <c:pt idx="16">
                  <c:v>500</c:v>
                </c:pt>
                <c:pt idx="17">
                  <c:v>525</c:v>
                </c:pt>
                <c:pt idx="18">
                  <c:v>550</c:v>
                </c:pt>
                <c:pt idx="19">
                  <c:v>575</c:v>
                </c:pt>
                <c:pt idx="20">
                  <c:v>600</c:v>
                </c:pt>
                <c:pt idx="21">
                  <c:v>625</c:v>
                </c:pt>
                <c:pt idx="22">
                  <c:v>650</c:v>
                </c:pt>
                <c:pt idx="23">
                  <c:v>675</c:v>
                </c:pt>
                <c:pt idx="24">
                  <c:v>700</c:v>
                </c:pt>
              </c:numCache>
            </c:numRef>
          </c:xVal>
          <c:yVal>
            <c:numRef>
              <c:f>Sheet1!$G$3:$G$27</c:f>
              <c:numCache>
                <c:formatCode>0.00</c:formatCode>
                <c:ptCount val="25"/>
                <c:pt idx="0">
                  <c:v>4.5491146879853934</c:v>
                </c:pt>
                <c:pt idx="1">
                  <c:v>4.5765100725819936</c:v>
                </c:pt>
                <c:pt idx="2">
                  <c:v>4.6097722286464435</c:v>
                </c:pt>
                <c:pt idx="3">
                  <c:v>4.6487752269937843</c:v>
                </c:pt>
                <c:pt idx="4">
                  <c:v>4.693375946776241</c:v>
                </c:pt>
                <c:pt idx="5">
                  <c:v>4.7434164902525691</c:v>
                </c:pt>
                <c:pt idx="6">
                  <c:v>4.7987266829626556</c:v>
                </c:pt>
                <c:pt idx="7">
                  <c:v>4.85912657903775</c:v>
                </c:pt>
                <c:pt idx="8">
                  <c:v>4.924428900898052</c:v>
                </c:pt>
                <c:pt idx="9">
                  <c:v>4.9944413545905659</c:v>
                </c:pt>
                <c:pt idx="10">
                  <c:v>5.068968775248516</c:v>
                </c:pt>
                <c:pt idx="11">
                  <c:v>5.1478150704935004</c:v>
                </c:pt>
                <c:pt idx="12">
                  <c:v>5.2307849421584054</c:v>
                </c:pt>
                <c:pt idx="13">
                  <c:v>5.3176853778479387</c:v>
                </c:pt>
                <c:pt idx="14">
                  <c:v>5.4083269131959844</c:v>
                </c:pt>
                <c:pt idx="15">
                  <c:v>5.5025246730730597</c:v>
                </c:pt>
                <c:pt idx="16">
                  <c:v>5.6000992054704808</c:v>
                </c:pt>
                <c:pt idx="17">
                  <c:v>5.7008771254956905</c:v>
                </c:pt>
                <c:pt idx="18">
                  <c:v>5.8046915890893329</c:v>
                </c:pt>
                <c:pt idx="19">
                  <c:v>5.9113826169893997</c:v>
                </c:pt>
                <c:pt idx="20">
                  <c:v>6.0207972893961479</c:v>
                </c:pt>
                <c:pt idx="21">
                  <c:v>6.1327898309913662</c:v>
                </c:pt>
                <c:pt idx="22">
                  <c:v>6.2472216046637712</c:v>
                </c:pt>
                <c:pt idx="23">
                  <c:v>6.3639610306789276</c:v>
                </c:pt>
                <c:pt idx="24">
                  <c:v>6.4828834462589082</c:v>
                </c:pt>
              </c:numCache>
            </c:numRef>
          </c:yVal>
          <c:smooth val="1"/>
          <c:extLst>
            <c:ext xmlns:c16="http://schemas.microsoft.com/office/drawing/2014/chart" uri="{C3380CC4-5D6E-409C-BE32-E72D297353CC}">
              <c16:uniqueId val="{00000005-A053-9944-8197-FED045485EEA}"/>
            </c:ext>
          </c:extLst>
        </c:ser>
        <c:dLbls>
          <c:showLegendKey val="0"/>
          <c:showVal val="0"/>
          <c:showCatName val="0"/>
          <c:showSerName val="0"/>
          <c:showPercent val="0"/>
          <c:showBubbleSize val="0"/>
        </c:dLbls>
        <c:axId val="1554650479"/>
        <c:axId val="1554652159"/>
      </c:scatterChart>
      <c:valAx>
        <c:axId val="1554650479"/>
        <c:scaling>
          <c:orientation val="maxMin"/>
          <c:max val="285"/>
          <c:min val="225"/>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Reflection Layer Height - km</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54652159"/>
        <c:crosses val="autoZero"/>
        <c:crossBetween val="midCat"/>
        <c:minorUnit val="5"/>
      </c:valAx>
      <c:valAx>
        <c:axId val="1554652159"/>
        <c:scaling>
          <c:orientation val="minMax"/>
          <c:max val="8"/>
          <c:min val="4"/>
        </c:scaling>
        <c:delete val="0"/>
        <c:axPos val="r"/>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Geometric Time</a:t>
                </a:r>
                <a:r>
                  <a:rPr lang="en-US" baseline="0"/>
                  <a:t> of Flight - mS</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54650479"/>
        <c:crosses val="autoZero"/>
        <c:crossBetween val="midCat"/>
        <c:majorUnit val="0.5"/>
        <c:minorUnit val="0.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rgbClr val="00B0F0">
          <a:alpha val="0"/>
        </a:srgbClr>
      </a:solid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Measured and Interpolated TOF's from GPSDO Sync</a:t>
            </a:r>
            <a:r>
              <a:rPr lang="en-US" baseline="0"/>
              <a:t> to Primary and Multiple Modes</a:t>
            </a:r>
          </a:p>
        </c:rich>
      </c:tx>
      <c:layout>
        <c:manualLayout>
          <c:xMode val="edge"/>
          <c:yMode val="edge"/>
          <c:x val="0.10743449933802522"/>
          <c:y val="1.474926253687315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0"/>
          <c:order val="0"/>
          <c:tx>
            <c:v>1 Hop</c:v>
          </c:tx>
          <c:spPr>
            <a:ln w="44450" cap="rnd">
              <a:solidFill>
                <a:schemeClr val="accent1"/>
              </a:solidFill>
              <a:round/>
            </a:ln>
            <a:effectLst/>
          </c:spPr>
          <c:marker>
            <c:symbol val="none"/>
          </c:marker>
          <c:trendline>
            <c:spPr>
              <a:ln w="19050" cap="rnd">
                <a:solidFill>
                  <a:schemeClr val="accent1"/>
                </a:solidFill>
                <a:prstDash val="sysDot"/>
              </a:ln>
              <a:effectLst/>
            </c:spPr>
            <c:trendlineType val="linear"/>
            <c:dispRSqr val="0"/>
            <c:dispEq val="0"/>
          </c:trendline>
          <c:xVal>
            <c:numRef>
              <c:f>'[1]Jan 27-20, 2020'!$C$36:$C$72</c:f>
              <c:numCache>
                <c:formatCode>h:mm;@</c:formatCode>
                <c:ptCount val="37"/>
                <c:pt idx="0">
                  <c:v>0.50069444444444444</c:v>
                </c:pt>
                <c:pt idx="1">
                  <c:v>0.51041666666666663</c:v>
                </c:pt>
                <c:pt idx="2">
                  <c:v>0.51874999999999993</c:v>
                </c:pt>
                <c:pt idx="3">
                  <c:v>0.51944444444444449</c:v>
                </c:pt>
                <c:pt idx="4">
                  <c:v>0.52986111111111112</c:v>
                </c:pt>
                <c:pt idx="5">
                  <c:v>0.53125</c:v>
                </c:pt>
                <c:pt idx="6">
                  <c:v>0.54027777777777775</c:v>
                </c:pt>
                <c:pt idx="7">
                  <c:v>0.54166666666666663</c:v>
                </c:pt>
                <c:pt idx="8">
                  <c:v>0.55277777777777781</c:v>
                </c:pt>
                <c:pt idx="9">
                  <c:v>0.56180555555555556</c:v>
                </c:pt>
                <c:pt idx="10">
                  <c:v>0.5708333333333333</c:v>
                </c:pt>
                <c:pt idx="11">
                  <c:v>0.57291666666666663</c:v>
                </c:pt>
                <c:pt idx="12">
                  <c:v>0.57430555555555551</c:v>
                </c:pt>
                <c:pt idx="13">
                  <c:v>0.57708333333333328</c:v>
                </c:pt>
                <c:pt idx="14">
                  <c:v>0.58333333333333337</c:v>
                </c:pt>
                <c:pt idx="15">
                  <c:v>0.58472222222222225</c:v>
                </c:pt>
                <c:pt idx="16">
                  <c:v>0.59236111111111112</c:v>
                </c:pt>
                <c:pt idx="17">
                  <c:v>0.59375</c:v>
                </c:pt>
                <c:pt idx="18">
                  <c:v>0.59722222222222221</c:v>
                </c:pt>
                <c:pt idx="19">
                  <c:v>0.59791666666666665</c:v>
                </c:pt>
                <c:pt idx="20">
                  <c:v>0.60069444444444442</c:v>
                </c:pt>
                <c:pt idx="21">
                  <c:v>0.60416666666666663</c:v>
                </c:pt>
                <c:pt idx="22">
                  <c:v>0.61388888888888882</c:v>
                </c:pt>
                <c:pt idx="23">
                  <c:v>0.61458333333333337</c:v>
                </c:pt>
                <c:pt idx="24">
                  <c:v>0.6166666666666667</c:v>
                </c:pt>
                <c:pt idx="25">
                  <c:v>0.61805555555555558</c:v>
                </c:pt>
                <c:pt idx="26">
                  <c:v>0.61944444444444446</c:v>
                </c:pt>
                <c:pt idx="27">
                  <c:v>0.62222222222222223</c:v>
                </c:pt>
                <c:pt idx="28">
                  <c:v>0.625</c:v>
                </c:pt>
                <c:pt idx="29">
                  <c:v>0.62638888888888888</c:v>
                </c:pt>
                <c:pt idx="30">
                  <c:v>0.62777777777777777</c:v>
                </c:pt>
                <c:pt idx="31">
                  <c:v>0.62847222222222221</c:v>
                </c:pt>
                <c:pt idx="32">
                  <c:v>0.62916666666666665</c:v>
                </c:pt>
                <c:pt idx="33">
                  <c:v>0.63055555555555554</c:v>
                </c:pt>
                <c:pt idx="34">
                  <c:v>0.63472222222222219</c:v>
                </c:pt>
                <c:pt idx="35">
                  <c:v>0.63958333333333328</c:v>
                </c:pt>
                <c:pt idx="36">
                  <c:v>0.74652777777777779</c:v>
                </c:pt>
              </c:numCache>
            </c:numRef>
          </c:xVal>
          <c:yVal>
            <c:numRef>
              <c:f>'[1]Jan 27-20, 2020'!$W$36:$W$72</c:f>
              <c:numCache>
                <c:formatCode>General</c:formatCode>
                <c:ptCount val="37"/>
                <c:pt idx="0">
                  <c:v>4.8900000000000006</c:v>
                </c:pt>
                <c:pt idx="1">
                  <c:v>4.93</c:v>
                </c:pt>
                <c:pt idx="2">
                  <c:v>4.8699999999999992</c:v>
                </c:pt>
                <c:pt idx="3">
                  <c:v>4.8699999999999992</c:v>
                </c:pt>
                <c:pt idx="4">
                  <c:v>4.7699999999999996</c:v>
                </c:pt>
                <c:pt idx="5">
                  <c:v>4.51</c:v>
                </c:pt>
                <c:pt idx="6">
                  <c:v>4.3699999999999992</c:v>
                </c:pt>
                <c:pt idx="7">
                  <c:v>4.3699999999999992</c:v>
                </c:pt>
                <c:pt idx="8">
                  <c:v>4.8100000000000005</c:v>
                </c:pt>
                <c:pt idx="9">
                  <c:v>4.7100000000000009</c:v>
                </c:pt>
                <c:pt idx="10">
                  <c:v>4.6899999999999995</c:v>
                </c:pt>
                <c:pt idx="11">
                  <c:v>4.75</c:v>
                </c:pt>
                <c:pt idx="12">
                  <c:v>4.67</c:v>
                </c:pt>
                <c:pt idx="13">
                  <c:v>4.59</c:v>
                </c:pt>
                <c:pt idx="14">
                  <c:v>4.51</c:v>
                </c:pt>
                <c:pt idx="15">
                  <c:v>4.5299999999999994</c:v>
                </c:pt>
                <c:pt idx="16">
                  <c:v>4.57</c:v>
                </c:pt>
                <c:pt idx="17">
                  <c:v>4.57</c:v>
                </c:pt>
                <c:pt idx="18">
                  <c:v>4.59</c:v>
                </c:pt>
                <c:pt idx="19">
                  <c:v>4.6099999999999994</c:v>
                </c:pt>
                <c:pt idx="20">
                  <c:v>4.6099999999999994</c:v>
                </c:pt>
                <c:pt idx="21">
                  <c:v>4.6300000000000008</c:v>
                </c:pt>
                <c:pt idx="22">
                  <c:v>4.6099999999999994</c:v>
                </c:pt>
                <c:pt idx="23">
                  <c:v>4.6300000000000008</c:v>
                </c:pt>
                <c:pt idx="24">
                  <c:v>4.49</c:v>
                </c:pt>
                <c:pt idx="25">
                  <c:v>4.5</c:v>
                </c:pt>
                <c:pt idx="26">
                  <c:v>4.51</c:v>
                </c:pt>
                <c:pt idx="27">
                  <c:v>4.5199999999999996</c:v>
                </c:pt>
                <c:pt idx="28">
                  <c:v>4.5299999999999994</c:v>
                </c:pt>
                <c:pt idx="29">
                  <c:v>4.5399999999999991</c:v>
                </c:pt>
                <c:pt idx="30">
                  <c:v>4.5500000000000007</c:v>
                </c:pt>
                <c:pt idx="31">
                  <c:v>4.5600000000000005</c:v>
                </c:pt>
                <c:pt idx="32">
                  <c:v>4.57</c:v>
                </c:pt>
                <c:pt idx="33">
                  <c:v>4.59</c:v>
                </c:pt>
                <c:pt idx="34">
                  <c:v>4.6400000000000006</c:v>
                </c:pt>
                <c:pt idx="35">
                  <c:v>4.7100000000000009</c:v>
                </c:pt>
                <c:pt idx="36">
                  <c:v>4.67</c:v>
                </c:pt>
              </c:numCache>
            </c:numRef>
          </c:yVal>
          <c:smooth val="1"/>
          <c:extLst>
            <c:ext xmlns:c16="http://schemas.microsoft.com/office/drawing/2014/chart" uri="{C3380CC4-5D6E-409C-BE32-E72D297353CC}">
              <c16:uniqueId val="{00000001-9D22-0A47-B35A-B9AF9AFAF7DF}"/>
            </c:ext>
          </c:extLst>
        </c:ser>
        <c:ser>
          <c:idx val="1"/>
          <c:order val="1"/>
          <c:tx>
            <c:v>2 Hop</c:v>
          </c:tx>
          <c:spPr>
            <a:ln w="44450" cap="rnd">
              <a:solidFill>
                <a:schemeClr val="accent2"/>
              </a:solidFill>
              <a:round/>
            </a:ln>
            <a:effectLst/>
          </c:spPr>
          <c:marker>
            <c:symbol val="none"/>
          </c:marker>
          <c:trendline>
            <c:spPr>
              <a:ln w="19050" cap="rnd">
                <a:solidFill>
                  <a:schemeClr val="accent2"/>
                </a:solidFill>
                <a:prstDash val="sysDot"/>
              </a:ln>
              <a:effectLst/>
            </c:spPr>
            <c:trendlineType val="linear"/>
            <c:dispRSqr val="0"/>
            <c:dispEq val="0"/>
          </c:trendline>
          <c:xVal>
            <c:numRef>
              <c:f>'[1]Jan 27-20, 2020'!$C$36:$C$72</c:f>
              <c:numCache>
                <c:formatCode>h:mm;@</c:formatCode>
                <c:ptCount val="37"/>
                <c:pt idx="0">
                  <c:v>0.50069444444444444</c:v>
                </c:pt>
                <c:pt idx="1">
                  <c:v>0.51041666666666663</c:v>
                </c:pt>
                <c:pt idx="2">
                  <c:v>0.51874999999999993</c:v>
                </c:pt>
                <c:pt idx="3">
                  <c:v>0.51944444444444449</c:v>
                </c:pt>
                <c:pt idx="4">
                  <c:v>0.52986111111111112</c:v>
                </c:pt>
                <c:pt idx="5">
                  <c:v>0.53125</c:v>
                </c:pt>
                <c:pt idx="6">
                  <c:v>0.54027777777777775</c:v>
                </c:pt>
                <c:pt idx="7">
                  <c:v>0.54166666666666663</c:v>
                </c:pt>
                <c:pt idx="8">
                  <c:v>0.55277777777777781</c:v>
                </c:pt>
                <c:pt idx="9">
                  <c:v>0.56180555555555556</c:v>
                </c:pt>
                <c:pt idx="10">
                  <c:v>0.5708333333333333</c:v>
                </c:pt>
                <c:pt idx="11">
                  <c:v>0.57291666666666663</c:v>
                </c:pt>
                <c:pt idx="12">
                  <c:v>0.57430555555555551</c:v>
                </c:pt>
                <c:pt idx="13">
                  <c:v>0.57708333333333328</c:v>
                </c:pt>
                <c:pt idx="14">
                  <c:v>0.58333333333333337</c:v>
                </c:pt>
                <c:pt idx="15">
                  <c:v>0.58472222222222225</c:v>
                </c:pt>
                <c:pt idx="16">
                  <c:v>0.59236111111111112</c:v>
                </c:pt>
                <c:pt idx="17">
                  <c:v>0.59375</c:v>
                </c:pt>
                <c:pt idx="18">
                  <c:v>0.59722222222222221</c:v>
                </c:pt>
                <c:pt idx="19">
                  <c:v>0.59791666666666665</c:v>
                </c:pt>
                <c:pt idx="20">
                  <c:v>0.60069444444444442</c:v>
                </c:pt>
                <c:pt idx="21">
                  <c:v>0.60416666666666663</c:v>
                </c:pt>
                <c:pt idx="22">
                  <c:v>0.61388888888888882</c:v>
                </c:pt>
                <c:pt idx="23">
                  <c:v>0.61458333333333337</c:v>
                </c:pt>
                <c:pt idx="24">
                  <c:v>0.6166666666666667</c:v>
                </c:pt>
                <c:pt idx="25">
                  <c:v>0.61805555555555558</c:v>
                </c:pt>
                <c:pt idx="26">
                  <c:v>0.61944444444444446</c:v>
                </c:pt>
                <c:pt idx="27">
                  <c:v>0.62222222222222223</c:v>
                </c:pt>
                <c:pt idx="28">
                  <c:v>0.625</c:v>
                </c:pt>
                <c:pt idx="29">
                  <c:v>0.62638888888888888</c:v>
                </c:pt>
                <c:pt idx="30">
                  <c:v>0.62777777777777777</c:v>
                </c:pt>
                <c:pt idx="31">
                  <c:v>0.62847222222222221</c:v>
                </c:pt>
                <c:pt idx="32">
                  <c:v>0.62916666666666665</c:v>
                </c:pt>
                <c:pt idx="33">
                  <c:v>0.63055555555555554</c:v>
                </c:pt>
                <c:pt idx="34">
                  <c:v>0.63472222222222219</c:v>
                </c:pt>
                <c:pt idx="35">
                  <c:v>0.63958333333333328</c:v>
                </c:pt>
                <c:pt idx="36">
                  <c:v>0.74652777777777779</c:v>
                </c:pt>
              </c:numCache>
            </c:numRef>
          </c:xVal>
          <c:yVal>
            <c:numRef>
              <c:f>'[1]Jan 27-20, 2020'!$AC$36:$AC$72</c:f>
              <c:numCache>
                <c:formatCode>General</c:formatCode>
                <c:ptCount val="37"/>
                <c:pt idx="0">
                  <c:v>5.99</c:v>
                </c:pt>
                <c:pt idx="1">
                  <c:v>6.2299999999999995</c:v>
                </c:pt>
                <c:pt idx="2">
                  <c:v>5.93</c:v>
                </c:pt>
                <c:pt idx="3">
                  <c:v>5.93</c:v>
                </c:pt>
                <c:pt idx="4">
                  <c:v>5.9099999999999993</c:v>
                </c:pt>
                <c:pt idx="5">
                  <c:v>5.63</c:v>
                </c:pt>
                <c:pt idx="6">
                  <c:v>5.7499999999999991</c:v>
                </c:pt>
                <c:pt idx="7">
                  <c:v>5.3599999999999994</c:v>
                </c:pt>
                <c:pt idx="8">
                  <c:v>5.6300000000000008</c:v>
                </c:pt>
                <c:pt idx="9">
                  <c:v>5.6700000000000008</c:v>
                </c:pt>
                <c:pt idx="10">
                  <c:v>5.65</c:v>
                </c:pt>
                <c:pt idx="11">
                  <c:v>5.63</c:v>
                </c:pt>
                <c:pt idx="12">
                  <c:v>5.6099999999999994</c:v>
                </c:pt>
                <c:pt idx="13">
                  <c:v>5.59</c:v>
                </c:pt>
                <c:pt idx="14">
                  <c:v>5.58</c:v>
                </c:pt>
                <c:pt idx="15">
                  <c:v>5.57</c:v>
                </c:pt>
                <c:pt idx="16">
                  <c:v>5.56</c:v>
                </c:pt>
                <c:pt idx="17">
                  <c:v>5.55</c:v>
                </c:pt>
                <c:pt idx="18">
                  <c:v>5.54</c:v>
                </c:pt>
                <c:pt idx="19">
                  <c:v>5.5299999999999994</c:v>
                </c:pt>
                <c:pt idx="20">
                  <c:v>5.52</c:v>
                </c:pt>
                <c:pt idx="21">
                  <c:v>5.5</c:v>
                </c:pt>
                <c:pt idx="22">
                  <c:v>5.49</c:v>
                </c:pt>
                <c:pt idx="23">
                  <c:v>5.47</c:v>
                </c:pt>
                <c:pt idx="24">
                  <c:v>5.46</c:v>
                </c:pt>
                <c:pt idx="25">
                  <c:v>5.44</c:v>
                </c:pt>
                <c:pt idx="26">
                  <c:v>5.42</c:v>
                </c:pt>
                <c:pt idx="27">
                  <c:v>5.3999999999999995</c:v>
                </c:pt>
                <c:pt idx="28">
                  <c:v>5.43</c:v>
                </c:pt>
                <c:pt idx="29">
                  <c:v>5.4599999999999991</c:v>
                </c:pt>
                <c:pt idx="30">
                  <c:v>5.56</c:v>
                </c:pt>
                <c:pt idx="31">
                  <c:v>5.66</c:v>
                </c:pt>
                <c:pt idx="32">
                  <c:v>5.7700000000000005</c:v>
                </c:pt>
              </c:numCache>
            </c:numRef>
          </c:yVal>
          <c:smooth val="1"/>
          <c:extLst>
            <c:ext xmlns:c16="http://schemas.microsoft.com/office/drawing/2014/chart" uri="{C3380CC4-5D6E-409C-BE32-E72D297353CC}">
              <c16:uniqueId val="{00000003-9D22-0A47-B35A-B9AF9AFAF7DF}"/>
            </c:ext>
          </c:extLst>
        </c:ser>
        <c:ser>
          <c:idx val="2"/>
          <c:order val="2"/>
          <c:tx>
            <c:v>3 Hop</c:v>
          </c:tx>
          <c:spPr>
            <a:ln w="44450" cap="rnd">
              <a:solidFill>
                <a:schemeClr val="accent3"/>
              </a:solidFill>
              <a:round/>
            </a:ln>
            <a:effectLst/>
          </c:spPr>
          <c:marker>
            <c:symbol val="none"/>
          </c:marker>
          <c:trendline>
            <c:spPr>
              <a:ln w="19050" cap="rnd">
                <a:solidFill>
                  <a:schemeClr val="accent3"/>
                </a:solidFill>
                <a:prstDash val="sysDot"/>
              </a:ln>
              <a:effectLst/>
            </c:spPr>
            <c:trendlineType val="linear"/>
            <c:dispRSqr val="0"/>
            <c:dispEq val="0"/>
          </c:trendline>
          <c:xVal>
            <c:numRef>
              <c:f>'[1]Jan 27-20, 2020'!$C$36:$C$72</c:f>
              <c:numCache>
                <c:formatCode>h:mm;@</c:formatCode>
                <c:ptCount val="37"/>
                <c:pt idx="0">
                  <c:v>0.50069444444444444</c:v>
                </c:pt>
                <c:pt idx="1">
                  <c:v>0.51041666666666663</c:v>
                </c:pt>
                <c:pt idx="2">
                  <c:v>0.51874999999999993</c:v>
                </c:pt>
                <c:pt idx="3">
                  <c:v>0.51944444444444449</c:v>
                </c:pt>
                <c:pt idx="4">
                  <c:v>0.52986111111111112</c:v>
                </c:pt>
                <c:pt idx="5">
                  <c:v>0.53125</c:v>
                </c:pt>
                <c:pt idx="6">
                  <c:v>0.54027777777777775</c:v>
                </c:pt>
                <c:pt idx="7">
                  <c:v>0.54166666666666663</c:v>
                </c:pt>
                <c:pt idx="8">
                  <c:v>0.55277777777777781</c:v>
                </c:pt>
                <c:pt idx="9">
                  <c:v>0.56180555555555556</c:v>
                </c:pt>
                <c:pt idx="10">
                  <c:v>0.5708333333333333</c:v>
                </c:pt>
                <c:pt idx="11">
                  <c:v>0.57291666666666663</c:v>
                </c:pt>
                <c:pt idx="12">
                  <c:v>0.57430555555555551</c:v>
                </c:pt>
                <c:pt idx="13">
                  <c:v>0.57708333333333328</c:v>
                </c:pt>
                <c:pt idx="14">
                  <c:v>0.58333333333333337</c:v>
                </c:pt>
                <c:pt idx="15">
                  <c:v>0.58472222222222225</c:v>
                </c:pt>
                <c:pt idx="16">
                  <c:v>0.59236111111111112</c:v>
                </c:pt>
                <c:pt idx="17">
                  <c:v>0.59375</c:v>
                </c:pt>
                <c:pt idx="18">
                  <c:v>0.59722222222222221</c:v>
                </c:pt>
                <c:pt idx="19">
                  <c:v>0.59791666666666665</c:v>
                </c:pt>
                <c:pt idx="20">
                  <c:v>0.60069444444444442</c:v>
                </c:pt>
                <c:pt idx="21">
                  <c:v>0.60416666666666663</c:v>
                </c:pt>
                <c:pt idx="22">
                  <c:v>0.61388888888888882</c:v>
                </c:pt>
                <c:pt idx="23">
                  <c:v>0.61458333333333337</c:v>
                </c:pt>
                <c:pt idx="24">
                  <c:v>0.6166666666666667</c:v>
                </c:pt>
                <c:pt idx="25">
                  <c:v>0.61805555555555558</c:v>
                </c:pt>
                <c:pt idx="26">
                  <c:v>0.61944444444444446</c:v>
                </c:pt>
                <c:pt idx="27">
                  <c:v>0.62222222222222223</c:v>
                </c:pt>
                <c:pt idx="28">
                  <c:v>0.625</c:v>
                </c:pt>
                <c:pt idx="29">
                  <c:v>0.62638888888888888</c:v>
                </c:pt>
                <c:pt idx="30">
                  <c:v>0.62777777777777777</c:v>
                </c:pt>
                <c:pt idx="31">
                  <c:v>0.62847222222222221</c:v>
                </c:pt>
                <c:pt idx="32">
                  <c:v>0.62916666666666665</c:v>
                </c:pt>
                <c:pt idx="33">
                  <c:v>0.63055555555555554</c:v>
                </c:pt>
                <c:pt idx="34">
                  <c:v>0.63472222222222219</c:v>
                </c:pt>
                <c:pt idx="35">
                  <c:v>0.63958333333333328</c:v>
                </c:pt>
                <c:pt idx="36">
                  <c:v>0.74652777777777779</c:v>
                </c:pt>
              </c:numCache>
            </c:numRef>
          </c:xVal>
          <c:yVal>
            <c:numRef>
              <c:f>'[1]Jan 27-20, 2020'!$AD$36:$AD$72</c:f>
              <c:numCache>
                <c:formatCode>General</c:formatCode>
                <c:ptCount val="37"/>
                <c:pt idx="14">
                  <c:v>6.65</c:v>
                </c:pt>
                <c:pt idx="15">
                  <c:v>6.5299999999999994</c:v>
                </c:pt>
                <c:pt idx="16">
                  <c:v>6.53</c:v>
                </c:pt>
                <c:pt idx="17">
                  <c:v>6.57</c:v>
                </c:pt>
                <c:pt idx="18">
                  <c:v>6.6099999999999994</c:v>
                </c:pt>
                <c:pt idx="19">
                  <c:v>6.56</c:v>
                </c:pt>
                <c:pt idx="20">
                  <c:v>6.51</c:v>
                </c:pt>
                <c:pt idx="21">
                  <c:v>6.7700000000000014</c:v>
                </c:pt>
                <c:pt idx="22">
                  <c:v>6.43</c:v>
                </c:pt>
                <c:pt idx="23">
                  <c:v>6.43</c:v>
                </c:pt>
                <c:pt idx="24">
                  <c:v>6.43</c:v>
                </c:pt>
                <c:pt idx="25">
                  <c:v>6.43</c:v>
                </c:pt>
                <c:pt idx="26">
                  <c:v>6.43</c:v>
                </c:pt>
                <c:pt idx="27">
                  <c:v>6.43</c:v>
                </c:pt>
                <c:pt idx="28">
                  <c:v>6.43</c:v>
                </c:pt>
                <c:pt idx="29">
                  <c:v>6.49</c:v>
                </c:pt>
                <c:pt idx="30">
                  <c:v>6.5500000000000007</c:v>
                </c:pt>
                <c:pt idx="31">
                  <c:v>6.36</c:v>
                </c:pt>
                <c:pt idx="32">
                  <c:v>6.39</c:v>
                </c:pt>
                <c:pt idx="33">
                  <c:v>6.42</c:v>
                </c:pt>
                <c:pt idx="34">
                  <c:v>6.44</c:v>
                </c:pt>
                <c:pt idx="35">
                  <c:v>6.4700000000000006</c:v>
                </c:pt>
              </c:numCache>
            </c:numRef>
          </c:yVal>
          <c:smooth val="1"/>
          <c:extLst>
            <c:ext xmlns:c16="http://schemas.microsoft.com/office/drawing/2014/chart" uri="{C3380CC4-5D6E-409C-BE32-E72D297353CC}">
              <c16:uniqueId val="{00000005-9D22-0A47-B35A-B9AF9AFAF7DF}"/>
            </c:ext>
          </c:extLst>
        </c:ser>
        <c:ser>
          <c:idx val="3"/>
          <c:order val="3"/>
          <c:tx>
            <c:v>4 Hop</c:v>
          </c:tx>
          <c:spPr>
            <a:ln w="41275" cap="rnd">
              <a:solidFill>
                <a:schemeClr val="accent4"/>
              </a:solidFill>
              <a:round/>
            </a:ln>
            <a:effectLst/>
          </c:spPr>
          <c:marker>
            <c:symbol val="none"/>
          </c:marker>
          <c:dPt>
            <c:idx val="22"/>
            <c:marker>
              <c:symbol val="none"/>
            </c:marker>
            <c:bubble3D val="0"/>
            <c:spPr>
              <a:ln w="47625" cap="rnd">
                <a:solidFill>
                  <a:schemeClr val="accent4"/>
                </a:solidFill>
                <a:round/>
              </a:ln>
              <a:effectLst/>
            </c:spPr>
            <c:extLst>
              <c:ext xmlns:c16="http://schemas.microsoft.com/office/drawing/2014/chart" uri="{C3380CC4-5D6E-409C-BE32-E72D297353CC}">
                <c16:uniqueId val="{00000007-9D22-0A47-B35A-B9AF9AFAF7DF}"/>
              </c:ext>
            </c:extLst>
          </c:dPt>
          <c:xVal>
            <c:numRef>
              <c:f>'[1]Jan 27-20, 2020'!$C$36:$C$72</c:f>
              <c:numCache>
                <c:formatCode>h:mm;@</c:formatCode>
                <c:ptCount val="37"/>
                <c:pt idx="0">
                  <c:v>0.50069444444444444</c:v>
                </c:pt>
                <c:pt idx="1">
                  <c:v>0.51041666666666663</c:v>
                </c:pt>
                <c:pt idx="2">
                  <c:v>0.51874999999999993</c:v>
                </c:pt>
                <c:pt idx="3">
                  <c:v>0.51944444444444449</c:v>
                </c:pt>
                <c:pt idx="4">
                  <c:v>0.52986111111111112</c:v>
                </c:pt>
                <c:pt idx="5">
                  <c:v>0.53125</c:v>
                </c:pt>
                <c:pt idx="6">
                  <c:v>0.54027777777777775</c:v>
                </c:pt>
                <c:pt idx="7">
                  <c:v>0.54166666666666663</c:v>
                </c:pt>
                <c:pt idx="8">
                  <c:v>0.55277777777777781</c:v>
                </c:pt>
                <c:pt idx="9">
                  <c:v>0.56180555555555556</c:v>
                </c:pt>
                <c:pt idx="10">
                  <c:v>0.5708333333333333</c:v>
                </c:pt>
                <c:pt idx="11">
                  <c:v>0.57291666666666663</c:v>
                </c:pt>
                <c:pt idx="12">
                  <c:v>0.57430555555555551</c:v>
                </c:pt>
                <c:pt idx="13">
                  <c:v>0.57708333333333328</c:v>
                </c:pt>
                <c:pt idx="14">
                  <c:v>0.58333333333333337</c:v>
                </c:pt>
                <c:pt idx="15">
                  <c:v>0.58472222222222225</c:v>
                </c:pt>
                <c:pt idx="16">
                  <c:v>0.59236111111111112</c:v>
                </c:pt>
                <c:pt idx="17">
                  <c:v>0.59375</c:v>
                </c:pt>
                <c:pt idx="18">
                  <c:v>0.59722222222222221</c:v>
                </c:pt>
                <c:pt idx="19">
                  <c:v>0.59791666666666665</c:v>
                </c:pt>
                <c:pt idx="20">
                  <c:v>0.60069444444444442</c:v>
                </c:pt>
                <c:pt idx="21">
                  <c:v>0.60416666666666663</c:v>
                </c:pt>
                <c:pt idx="22">
                  <c:v>0.61388888888888882</c:v>
                </c:pt>
                <c:pt idx="23">
                  <c:v>0.61458333333333337</c:v>
                </c:pt>
                <c:pt idx="24">
                  <c:v>0.6166666666666667</c:v>
                </c:pt>
                <c:pt idx="25">
                  <c:v>0.61805555555555558</c:v>
                </c:pt>
                <c:pt idx="26">
                  <c:v>0.61944444444444446</c:v>
                </c:pt>
                <c:pt idx="27">
                  <c:v>0.62222222222222223</c:v>
                </c:pt>
                <c:pt idx="28">
                  <c:v>0.625</c:v>
                </c:pt>
                <c:pt idx="29">
                  <c:v>0.62638888888888888</c:v>
                </c:pt>
                <c:pt idx="30">
                  <c:v>0.62777777777777777</c:v>
                </c:pt>
                <c:pt idx="31">
                  <c:v>0.62847222222222221</c:v>
                </c:pt>
                <c:pt idx="32">
                  <c:v>0.62916666666666665</c:v>
                </c:pt>
                <c:pt idx="33">
                  <c:v>0.63055555555555554</c:v>
                </c:pt>
                <c:pt idx="34">
                  <c:v>0.63472222222222219</c:v>
                </c:pt>
                <c:pt idx="35">
                  <c:v>0.63958333333333328</c:v>
                </c:pt>
                <c:pt idx="36">
                  <c:v>0.74652777777777779</c:v>
                </c:pt>
              </c:numCache>
            </c:numRef>
          </c:xVal>
          <c:yVal>
            <c:numRef>
              <c:f>'[1]Jan 27-20, 2020'!$AE$36:$AE$72</c:f>
              <c:numCache>
                <c:formatCode>General</c:formatCode>
                <c:ptCount val="37"/>
                <c:pt idx="11">
                  <c:v>7.41</c:v>
                </c:pt>
                <c:pt idx="12">
                  <c:v>7.43</c:v>
                </c:pt>
                <c:pt idx="13">
                  <c:v>7.45</c:v>
                </c:pt>
                <c:pt idx="14">
                  <c:v>7.47</c:v>
                </c:pt>
                <c:pt idx="15">
                  <c:v>7.48</c:v>
                </c:pt>
                <c:pt idx="16">
                  <c:v>7.49</c:v>
                </c:pt>
                <c:pt idx="17">
                  <c:v>7.51</c:v>
                </c:pt>
                <c:pt idx="18">
                  <c:v>7.51</c:v>
                </c:pt>
                <c:pt idx="19">
                  <c:v>7.5</c:v>
                </c:pt>
                <c:pt idx="20">
                  <c:v>7.5</c:v>
                </c:pt>
                <c:pt idx="21">
                  <c:v>7.49</c:v>
                </c:pt>
                <c:pt idx="22">
                  <c:v>7.49</c:v>
                </c:pt>
                <c:pt idx="23">
                  <c:v>7.48</c:v>
                </c:pt>
                <c:pt idx="24">
                  <c:v>7.48</c:v>
                </c:pt>
              </c:numCache>
            </c:numRef>
          </c:yVal>
          <c:smooth val="1"/>
          <c:extLst>
            <c:ext xmlns:c16="http://schemas.microsoft.com/office/drawing/2014/chart" uri="{C3380CC4-5D6E-409C-BE32-E72D297353CC}">
              <c16:uniqueId val="{00000006-9D22-0A47-B35A-B9AF9AFAF7DF}"/>
            </c:ext>
          </c:extLst>
        </c:ser>
        <c:dLbls>
          <c:showLegendKey val="0"/>
          <c:showVal val="0"/>
          <c:showCatName val="0"/>
          <c:showSerName val="0"/>
          <c:showPercent val="0"/>
          <c:showBubbleSize val="0"/>
        </c:dLbls>
        <c:axId val="203520800"/>
        <c:axId val="231655072"/>
      </c:scatterChart>
      <c:valAx>
        <c:axId val="203520800"/>
        <c:scaling>
          <c:orientation val="minMax"/>
          <c:max val="0.65000000000000013"/>
          <c:min val="0.5"/>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UTC</a:t>
                </a:r>
                <a:r>
                  <a:rPr lang="en-US" baseline="0"/>
                  <a:t> on January 29, 2020</a:t>
                </a:r>
                <a:endParaRPr lang="en-US"/>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h:mm;@"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31655072"/>
        <c:crosses val="autoZero"/>
        <c:crossBetween val="midCat"/>
        <c:majorUnit val="2.0833300000000003E-2"/>
        <c:minorUnit val="6.9444000000000025E-3"/>
      </c:valAx>
      <c:valAx>
        <c:axId val="231655072"/>
        <c:scaling>
          <c:orientation val="minMax"/>
          <c:max val="8"/>
          <c:min val="4"/>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baseline="0"/>
                  <a:t>Measured Time Of Flight - mS</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352080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rgbClr val="00B0F0">
          <a:alpha val="0"/>
        </a:srgbClr>
      </a:solidFill>
      <a:round/>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0.13199</cdr:x>
      <cdr:y>0.64419</cdr:y>
    </cdr:from>
    <cdr:to>
      <cdr:x>0.92276</cdr:x>
      <cdr:y>0.69469</cdr:y>
    </cdr:to>
    <cdr:cxnSp macro="">
      <cdr:nvCxnSpPr>
        <cdr:cNvPr id="3" name="Straight Connector 2">
          <a:extLst xmlns:a="http://schemas.openxmlformats.org/drawingml/2006/main">
            <a:ext uri="{FF2B5EF4-FFF2-40B4-BE49-F238E27FC236}">
              <a16:creationId xmlns:a16="http://schemas.microsoft.com/office/drawing/2014/main" id="{4C023635-1BC1-9B41-A8F8-910FDF301D2B}"/>
            </a:ext>
          </a:extLst>
        </cdr:cNvPr>
        <cdr:cNvCxnSpPr/>
      </cdr:nvCxnSpPr>
      <cdr:spPr>
        <a:xfrm xmlns:a="http://schemas.openxmlformats.org/drawingml/2006/main">
          <a:off x="603458" y="1767142"/>
          <a:ext cx="3615419" cy="138542"/>
        </a:xfrm>
        <a:prstGeom xmlns:a="http://schemas.openxmlformats.org/drawingml/2006/main" prst="line">
          <a:avLst/>
        </a:prstGeom>
        <a:ln xmlns:a="http://schemas.openxmlformats.org/drawingml/2006/main" w="25400">
          <a:solidFill>
            <a:schemeClr val="accent2"/>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0.63921</cdr:x>
      <cdr:y>0.24898</cdr:y>
    </cdr:from>
    <cdr:to>
      <cdr:x>0.88926</cdr:x>
      <cdr:y>0.34996</cdr:y>
    </cdr:to>
    <cdr:sp macro="" textlink="">
      <cdr:nvSpPr>
        <cdr:cNvPr id="2" name="TextBox 13">
          <a:extLst xmlns:a="http://schemas.openxmlformats.org/drawingml/2006/main">
            <a:ext uri="{FF2B5EF4-FFF2-40B4-BE49-F238E27FC236}">
              <a16:creationId xmlns:a16="http://schemas.microsoft.com/office/drawing/2014/main" id="{D6D81F0A-E209-4B4B-A940-3087F83362C0}"/>
            </a:ext>
          </a:extLst>
        </cdr:cNvPr>
        <cdr:cNvSpPr txBox="1"/>
      </cdr:nvSpPr>
      <cdr:spPr>
        <a:xfrm xmlns:a="http://schemas.openxmlformats.org/drawingml/2006/main">
          <a:off x="2922485" y="683013"/>
          <a:ext cx="1143229" cy="277008"/>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dirty="0">
              <a:solidFill>
                <a:srgbClr val="FF0000"/>
              </a:solidFill>
            </a:rPr>
            <a:t>SR WWV 1414z</a:t>
          </a:r>
        </a:p>
      </cdr:txBody>
    </cdr:sp>
  </cdr:relSizeAnchor>
  <cdr:relSizeAnchor xmlns:cdr="http://schemas.openxmlformats.org/drawingml/2006/chartDrawing">
    <cdr:from>
      <cdr:x>0.45498</cdr:x>
      <cdr:y>0.49834</cdr:y>
    </cdr:from>
    <cdr:to>
      <cdr:x>0.91969</cdr:x>
      <cdr:y>0.56565</cdr:y>
    </cdr:to>
    <cdr:cxnSp macro="">
      <cdr:nvCxnSpPr>
        <cdr:cNvPr id="4" name="Straight Connector 3">
          <a:extLst xmlns:a="http://schemas.openxmlformats.org/drawingml/2006/main">
            <a:ext uri="{FF2B5EF4-FFF2-40B4-BE49-F238E27FC236}">
              <a16:creationId xmlns:a16="http://schemas.microsoft.com/office/drawing/2014/main" id="{11733997-8AAB-1346-BC8B-A5D77203E69A}"/>
            </a:ext>
          </a:extLst>
        </cdr:cNvPr>
        <cdr:cNvCxnSpPr>
          <a:cxnSpLocks xmlns:a="http://schemas.openxmlformats.org/drawingml/2006/main"/>
        </cdr:cNvCxnSpPr>
      </cdr:nvCxnSpPr>
      <cdr:spPr>
        <a:xfrm xmlns:a="http://schemas.openxmlformats.org/drawingml/2006/main">
          <a:off x="2080160" y="1367038"/>
          <a:ext cx="2124649" cy="184666"/>
        </a:xfrm>
        <a:prstGeom xmlns:a="http://schemas.openxmlformats.org/drawingml/2006/main" prst="line">
          <a:avLst/>
        </a:prstGeom>
        <a:ln xmlns:a="http://schemas.openxmlformats.org/drawingml/2006/main" w="25400">
          <a:solidFill>
            <a:schemeClr val="accent2"/>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0.63053</cdr:x>
      <cdr:y>0.16519</cdr:y>
    </cdr:from>
    <cdr:to>
      <cdr:x>0.63053</cdr:x>
      <cdr:y>0.23894</cdr:y>
    </cdr:to>
    <cdr:cxnSp macro="">
      <cdr:nvCxnSpPr>
        <cdr:cNvPr id="4" name="Straight Connector 3">
          <a:extLst xmlns:a="http://schemas.openxmlformats.org/drawingml/2006/main">
            <a:ext uri="{FF2B5EF4-FFF2-40B4-BE49-F238E27FC236}">
              <a16:creationId xmlns:a16="http://schemas.microsoft.com/office/drawing/2014/main" id="{8DE57A89-8418-534F-B3C6-7518140EFD5E}"/>
            </a:ext>
          </a:extLst>
        </cdr:cNvPr>
        <cdr:cNvCxnSpPr/>
      </cdr:nvCxnSpPr>
      <cdr:spPr>
        <a:xfrm xmlns:a="http://schemas.openxmlformats.org/drawingml/2006/main">
          <a:off x="3619500" y="711200"/>
          <a:ext cx="0" cy="317500"/>
        </a:xfrm>
        <a:prstGeom xmlns:a="http://schemas.openxmlformats.org/drawingml/2006/main" prst="line">
          <a:avLst/>
        </a:prstGeom>
        <a:ln xmlns:a="http://schemas.openxmlformats.org/drawingml/2006/main" w="22225">
          <a:solidFill>
            <a:srgbClr val="FF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C03FA09-7A5F-E144-AAB1-285CC280823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9E59F86-1CEE-D244-8E74-2C543897E37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D2453C3-2929-AB42-9F90-DEBE1C440FF0}" type="datetimeFigureOut">
              <a:rPr lang="en-US" smtClean="0"/>
              <a:t>9/1/20</a:t>
            </a:fld>
            <a:endParaRPr lang="en-US"/>
          </a:p>
        </p:txBody>
      </p:sp>
      <p:sp>
        <p:nvSpPr>
          <p:cNvPr id="4" name="Footer Placeholder 3">
            <a:extLst>
              <a:ext uri="{FF2B5EF4-FFF2-40B4-BE49-F238E27FC236}">
                <a16:creationId xmlns:a16="http://schemas.microsoft.com/office/drawing/2014/main" id="{1AB63ECA-4586-D944-A8D7-0FD571123F1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E016378-1B92-584A-80D5-870452E056F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1C6D06C-BC33-B949-B937-5A78CC9B24E0}" type="slidenum">
              <a:rPr lang="en-US" smtClean="0"/>
              <a:t>‹#›</a:t>
            </a:fld>
            <a:endParaRPr lang="en-US"/>
          </a:p>
        </p:txBody>
      </p:sp>
    </p:spTree>
    <p:extLst>
      <p:ext uri="{BB962C8B-B14F-4D97-AF65-F5344CB8AC3E}">
        <p14:creationId xmlns:p14="http://schemas.microsoft.com/office/powerpoint/2010/main" val="11382313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644D8E-7AA9-2C41-BD02-2EF05072551B}" type="datetimeFigureOut">
              <a:rPr lang="en-US" smtClean="0"/>
              <a:t>9/1/20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F3820A-B226-C247-9C5B-9524F3BFEE95}" type="slidenum">
              <a:rPr lang="en-US" smtClean="0"/>
              <a:t>‹#›</a:t>
            </a:fld>
            <a:endParaRPr lang="en-US"/>
          </a:p>
        </p:txBody>
      </p:sp>
    </p:spTree>
    <p:extLst>
      <p:ext uri="{BB962C8B-B14F-4D97-AF65-F5344CB8AC3E}">
        <p14:creationId xmlns:p14="http://schemas.microsoft.com/office/powerpoint/2010/main" val="1284606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0" dirty="0"/>
              <a:t>Title Slide. HF Propagation Measurement Techniques and Analyses developed for the HamSCI community to assist in ionospheric propagation studies.</a:t>
            </a:r>
          </a:p>
        </p:txBody>
      </p:sp>
      <p:sp>
        <p:nvSpPr>
          <p:cNvPr id="4" name="Slide Number Placeholder 3"/>
          <p:cNvSpPr>
            <a:spLocks noGrp="1"/>
          </p:cNvSpPr>
          <p:nvPr>
            <p:ph type="sldNum" sz="quarter" idx="5"/>
          </p:nvPr>
        </p:nvSpPr>
        <p:spPr/>
        <p:txBody>
          <a:bodyPr/>
          <a:lstStyle/>
          <a:p>
            <a:fld id="{E4F3820A-B226-C247-9C5B-9524F3BFEE95}" type="slidenum">
              <a:rPr lang="en-US" smtClean="0"/>
              <a:t>1</a:t>
            </a:fld>
            <a:endParaRPr lang="en-US"/>
          </a:p>
        </p:txBody>
      </p:sp>
    </p:spTree>
    <p:extLst>
      <p:ext uri="{BB962C8B-B14F-4D97-AF65-F5344CB8AC3E}">
        <p14:creationId xmlns:p14="http://schemas.microsoft.com/office/powerpoint/2010/main" val="2668288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Measuring the Time of Flight of the radio wave from WWV to a receiving station can be a useful tool to help determine the path length through the ionosphere. Path length can be used along with a geometric analysis to infer the number of hops. Such a measurement can be made using the per-second timing ticks transmitted by WWV and the precise time of launch reference available in the 1 pps output from a GPSDO. The timing ticks are 5mS long and consist of 5 cycles of a 1kHz tone for WWV and 6 cycles of a 1.2kHz tone for WWVH. This audio recording gives an example of the per-second ticks during the audio time announcements prior to the top of each minute. Both WWVH female voice and WWV male voice were coming in at the time of the recording. (play audio) The oscilloscope record shows the appearance of the ticks from a receiver set in AM mode. The top yellow trace shows the 5 cycle tick from 5MHz WWV followed </a:t>
            </a:r>
            <a:r>
              <a:rPr kumimoji="0" lang="en-US" sz="1200" b="0" i="0" u="none" strike="noStrike" kern="1200" cap="none" spc="0" normalizeH="0" baseline="0" noProof="0" dirty="0">
                <a:ln>
                  <a:noFill/>
                </a:ln>
                <a:solidFill>
                  <a:prstClr val="black"/>
                </a:solidFill>
                <a:effectLst/>
                <a:uLnTx/>
                <a:uFillTx/>
                <a:latin typeface="+mn-lt"/>
                <a:ea typeface="+mn-ea"/>
                <a:cs typeface="+mn-cs"/>
              </a:rPr>
              <a:t>17mS later </a:t>
            </a:r>
            <a:r>
              <a:rPr lang="en-US" dirty="0"/>
              <a:t>by the 6 cycle tick from the more distant WWVH. The bottom green trace shows good copy of the WWVH tick on 10MHz but no copy from WWV. </a:t>
            </a:r>
          </a:p>
        </p:txBody>
      </p:sp>
      <p:sp>
        <p:nvSpPr>
          <p:cNvPr id="4" name="Slide Number Placeholder 3"/>
          <p:cNvSpPr>
            <a:spLocks noGrp="1"/>
          </p:cNvSpPr>
          <p:nvPr>
            <p:ph type="sldNum" sz="quarter" idx="5"/>
          </p:nvPr>
        </p:nvSpPr>
        <p:spPr/>
        <p:txBody>
          <a:bodyPr/>
          <a:lstStyle/>
          <a:p>
            <a:fld id="{106E1473-173E-E64A-9EB0-FCD5E4BB59B5}" type="slidenum">
              <a:rPr lang="en-US" smtClean="0"/>
              <a:t>10</a:t>
            </a:fld>
            <a:endParaRPr lang="en-US"/>
          </a:p>
        </p:txBody>
      </p:sp>
    </p:spTree>
    <p:extLst>
      <p:ext uri="{BB962C8B-B14F-4D97-AF65-F5344CB8AC3E}">
        <p14:creationId xmlns:p14="http://schemas.microsoft.com/office/powerpoint/2010/main" val="29830691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In order to get a feel for what the times of flight might be from CO to TX, I used a simplified geometric model. The model shown on the left predicts path lengths for 1, 2, and 3 hop modes as a function of virtual height of the ionosphere. This simplified model assumes a “flat earth” geometry, perfect wave reflection at the virtual height, and a constant wave speed of c.  The path lengths were computed on a spreadsheet, converted to Time of Flight, and plotted as a function of virtual height over a span of 100 to 400 km in the graph on the right. For ground distance of 1350km and reflection heights in the range of 150-300km, the differences in arrival times between the 1 and the 2 &amp; 3 hop modes range from 0.3 to 4 milliseconds. But the timing tick is 5mS long. This means the 2-hop and 3-hop pulses will come down on top of the 1-hop primary pulse, resulting in superposition. This graph also illustrates increasing slopes for 2 and 3 hop modes. So for a given descent rate in virtual height the multiple hop modes will experience a faster closure rate and incur more Doppler.</a:t>
            </a:r>
          </a:p>
          <a:p>
            <a:endParaRPr lang="en-US" dirty="0"/>
          </a:p>
        </p:txBody>
      </p:sp>
      <p:sp>
        <p:nvSpPr>
          <p:cNvPr id="4" name="Slide Number Placeholder 3"/>
          <p:cNvSpPr>
            <a:spLocks noGrp="1"/>
          </p:cNvSpPr>
          <p:nvPr>
            <p:ph type="sldNum" sz="quarter" idx="5"/>
          </p:nvPr>
        </p:nvSpPr>
        <p:spPr/>
        <p:txBody>
          <a:bodyPr/>
          <a:lstStyle/>
          <a:p>
            <a:fld id="{106E1473-173E-E64A-9EB0-FCD5E4BB59B5}" type="slidenum">
              <a:rPr lang="en-US" smtClean="0"/>
              <a:t>11</a:t>
            </a:fld>
            <a:endParaRPr lang="en-US"/>
          </a:p>
        </p:txBody>
      </p:sp>
    </p:spTree>
    <p:extLst>
      <p:ext uri="{BB962C8B-B14F-4D97-AF65-F5344CB8AC3E}">
        <p14:creationId xmlns:p14="http://schemas.microsoft.com/office/powerpoint/2010/main" val="37871980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The Time Delays Between Multiple Modes are Less Than the Pulse Width. Therefore the Primary and Delayed Pulses Overlap, Lengthening the Pulse by Superposition. The top row of illustrations shows Spice simulations for superposition delays of 1, 2, and 3 mS. The net effect of overlapping arrivals is to lengthen the overall pulse. Beneath each simulation is an oscilloscope recording showing actual WWV on-the-air captures depicting exactly these situations. Note the first cycle of the primary mode and the last cycle of the delayed have no overlap and are free from superposition distortion. Therefore a preferred measurement technique is to measure the TOF of the primary pulse by referencing the leading edge and delayed arrivals by referencing the trailing edge. The rising edge of the GPSDO 1-pps output is used to sync the scope. Time measurement must take into account the time delay through the receiver and use repeatable on-time markers on the pulses. I used the middle of positive half-cycles and corrected for the time difference to the beginning of the pulse.</a:t>
            </a:r>
            <a:r>
              <a:rPr lang="en-US" dirty="0">
                <a:effectLst/>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06E1473-173E-E64A-9EB0-FCD5E4BB59B5}" type="slidenum">
              <a:rPr lang="en-US" smtClean="0"/>
              <a:t>12</a:t>
            </a:fld>
            <a:endParaRPr lang="en-US"/>
          </a:p>
        </p:txBody>
      </p:sp>
    </p:spTree>
    <p:extLst>
      <p:ext uri="{BB962C8B-B14F-4D97-AF65-F5344CB8AC3E}">
        <p14:creationId xmlns:p14="http://schemas.microsoft.com/office/powerpoint/2010/main" val="26570291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records were acquired manually over a 4-hour period during a morning transition. The timing to the primary and delayed pulsed were extracted and plotted in Excel as a scatter plot. The data points clustered in layers consistent with single and multiple hop modes. The negative slope indicates decreasing TOF with time, consistent with descending ionization. The abrupt manifestation of the highest order modes is consistent with the premise that the high order modes must wait for the propagation to support the required takeoff angle.</a:t>
            </a:r>
          </a:p>
        </p:txBody>
      </p:sp>
      <p:sp>
        <p:nvSpPr>
          <p:cNvPr id="4" name="Slide Number Placeholder 3"/>
          <p:cNvSpPr>
            <a:spLocks noGrp="1"/>
          </p:cNvSpPr>
          <p:nvPr>
            <p:ph type="sldNum" sz="quarter" idx="5"/>
          </p:nvPr>
        </p:nvSpPr>
        <p:spPr/>
        <p:txBody>
          <a:bodyPr/>
          <a:lstStyle/>
          <a:p>
            <a:fld id="{106E1473-173E-E64A-9EB0-FCD5E4BB59B5}" type="slidenum">
              <a:rPr lang="en-US" smtClean="0"/>
              <a:t>13</a:t>
            </a:fld>
            <a:endParaRPr lang="en-US"/>
          </a:p>
        </p:txBody>
      </p:sp>
    </p:spTree>
    <p:extLst>
      <p:ext uri="{BB962C8B-B14F-4D97-AF65-F5344CB8AC3E}">
        <p14:creationId xmlns:p14="http://schemas.microsoft.com/office/powerpoint/2010/main" val="37989389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plots on the right are the measured data with linear interpolation of the missing points and superimposed trend lines. On the left is the TOF data computed from the geometric model, but reversed in order so layer height decreases from left to right. These curves were selected and cropped so the times of flight approximately matched the interpolated data. This crude comparison gives a pretty good matchup of Times of Flight and slopes for a layer height centered at 255km. This value was consistent with ray trace predictions for that day. </a:t>
            </a:r>
          </a:p>
        </p:txBody>
      </p:sp>
      <p:sp>
        <p:nvSpPr>
          <p:cNvPr id="4" name="Slide Number Placeholder 3"/>
          <p:cNvSpPr>
            <a:spLocks noGrp="1"/>
          </p:cNvSpPr>
          <p:nvPr>
            <p:ph type="sldNum" sz="quarter" idx="5"/>
          </p:nvPr>
        </p:nvSpPr>
        <p:spPr/>
        <p:txBody>
          <a:bodyPr/>
          <a:lstStyle/>
          <a:p>
            <a:fld id="{106E1473-173E-E64A-9EB0-FCD5E4BB59B5}" type="slidenum">
              <a:rPr lang="en-US" smtClean="0"/>
              <a:t>14</a:t>
            </a:fld>
            <a:endParaRPr lang="en-US"/>
          </a:p>
        </p:txBody>
      </p:sp>
    </p:spTree>
    <p:extLst>
      <p:ext uri="{BB962C8B-B14F-4D97-AF65-F5344CB8AC3E}">
        <p14:creationId xmlns:p14="http://schemas.microsoft.com/office/powerpoint/2010/main" val="17522967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This is a side-by-side comparison of Times of Flight measured during the timing experiment and ray trace predictions from PHaRLAP provided by Nathaniel Frissell W2NAF. The measured 1-hop TOF compared well to PHaRLAP predictions for this date and time. PHaRLAP predicted a TOF of just over 5mS at 1200z. A data record was available at 1201z that produced a TOF measurement of 4.93mS.</a:t>
            </a:r>
          </a:p>
        </p:txBody>
      </p:sp>
      <p:sp>
        <p:nvSpPr>
          <p:cNvPr id="4" name="Slide Number Placeholder 3"/>
          <p:cNvSpPr>
            <a:spLocks noGrp="1"/>
          </p:cNvSpPr>
          <p:nvPr>
            <p:ph type="sldNum" sz="quarter" idx="5"/>
          </p:nvPr>
        </p:nvSpPr>
        <p:spPr/>
        <p:txBody>
          <a:bodyPr/>
          <a:lstStyle/>
          <a:p>
            <a:fld id="{106E1473-173E-E64A-9EB0-FCD5E4BB59B5}" type="slidenum">
              <a:rPr lang="en-US" smtClean="0"/>
              <a:t>15</a:t>
            </a:fld>
            <a:endParaRPr lang="en-US"/>
          </a:p>
        </p:txBody>
      </p:sp>
    </p:spTree>
    <p:extLst>
      <p:ext uri="{BB962C8B-B14F-4D97-AF65-F5344CB8AC3E}">
        <p14:creationId xmlns:p14="http://schemas.microsoft.com/office/powerpoint/2010/main" val="22795913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 PHaRLAP ray trace prediction extended to a 2-hop mode. The measured 1-hop and 2-hop TOF’s compared well to PHaRLAP predictions for this date and time. The PHaRLAP plot shows a 2-hop TOF around 6mS at 1324z. A data record was available at 1329z that produced a 2-hop TOF measurement of 5.67mS.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06E1473-173E-E64A-9EB0-FCD5E4BB59B5}" type="slidenum">
              <a:rPr lang="en-US" smtClean="0"/>
              <a:t>16</a:t>
            </a:fld>
            <a:endParaRPr lang="en-US"/>
          </a:p>
        </p:txBody>
      </p:sp>
    </p:spTree>
    <p:extLst>
      <p:ext uri="{BB962C8B-B14F-4D97-AF65-F5344CB8AC3E}">
        <p14:creationId xmlns:p14="http://schemas.microsoft.com/office/powerpoint/2010/main" val="9557591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3-hop ProplabPro ray trace prediction was provided by Carl Luetzelschwab K9LA. The measured 3-hop TOF compared well to the predictions for this date and time. The 3D Proplab program predicted a 3-hop TOF of 6.46mS at 1430z. A data record was available at 1444z that measured a 3-hop TOF of 6.38mS.</a:t>
            </a:r>
          </a:p>
          <a:p>
            <a:endParaRPr lang="en-US" dirty="0"/>
          </a:p>
        </p:txBody>
      </p:sp>
      <p:sp>
        <p:nvSpPr>
          <p:cNvPr id="4" name="Slide Number Placeholder 3"/>
          <p:cNvSpPr>
            <a:spLocks noGrp="1"/>
          </p:cNvSpPr>
          <p:nvPr>
            <p:ph type="sldNum" sz="quarter" idx="5"/>
          </p:nvPr>
        </p:nvSpPr>
        <p:spPr/>
        <p:txBody>
          <a:bodyPr/>
          <a:lstStyle/>
          <a:p>
            <a:fld id="{106E1473-173E-E64A-9EB0-FCD5E4BB59B5}" type="slidenum">
              <a:rPr lang="en-US" smtClean="0"/>
              <a:t>17</a:t>
            </a:fld>
            <a:endParaRPr lang="en-US"/>
          </a:p>
        </p:txBody>
      </p:sp>
    </p:spTree>
    <p:extLst>
      <p:ext uri="{BB962C8B-B14F-4D97-AF65-F5344CB8AC3E}">
        <p14:creationId xmlns:p14="http://schemas.microsoft.com/office/powerpoint/2010/main" val="14286768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There are many times when the band is open to both WWV in Colorado and WWVH in Hawaii. Because they are on the same frequency the spectral contributions overlap in a spectrogram. WWV and WWVH alternately transmit standard side tones of 500 and 600 Hz on most minutes of each hour. These signals are as precise as the carrier and can be used to separately measure Doppler data if recovered as an Upper Side Band (USB) tone. Numerous separation schemes are possible using one or both tones. The option reported here is a fully deinterlaced technique that places a 100% continuous data records for each station on a separate output for recording. This method requires two receivers with the ability to change frequency every minute so that one receiver continuously monitors  WWV and the other WWVH.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E4F3820A-B226-C247-9C5B-9524F3BFEE95}" type="slidenum">
              <a:rPr lang="en-US" smtClean="0"/>
              <a:t>18</a:t>
            </a:fld>
            <a:endParaRPr lang="en-US"/>
          </a:p>
        </p:txBody>
      </p:sp>
    </p:spTree>
    <p:extLst>
      <p:ext uri="{BB962C8B-B14F-4D97-AF65-F5344CB8AC3E}">
        <p14:creationId xmlns:p14="http://schemas.microsoft.com/office/powerpoint/2010/main" val="33217741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author’s Icom IC-7610 has two receivers and was an ideal platform for WWV/WWVH separation experiments when stabilized with an external GPSDO. The audio outputs from the MAIN and SUB receivers were fed to two separate laptop computers running Spectrum Lab. The MAIN receiver was set up to initially translate the 500Hz tone to 1000Hz and the SUB receiver was set up to translate the 600Hz tone to 1000Hz. This is the tone used as a center frequency in the Spectrum Lab programs. Deinterlace was accomplished by switching the MAIN and SUB channels manually by pressing the CHANGE button during the voice time announcements a few seconds before the top of each minute. This manually controlled experiment was performed to demonstrate feasibility of the method to produce completely separated spectrograms. But the method could be automated with the 7610 by interfacing a radio controlled clock to the CI-V interface to toggle the MAIN/SUB receiver frequencies automatically.</a:t>
            </a:r>
          </a:p>
        </p:txBody>
      </p:sp>
      <p:sp>
        <p:nvSpPr>
          <p:cNvPr id="4" name="Slide Number Placeholder 3"/>
          <p:cNvSpPr>
            <a:spLocks noGrp="1"/>
          </p:cNvSpPr>
          <p:nvPr>
            <p:ph type="sldNum" sz="quarter" idx="5"/>
          </p:nvPr>
        </p:nvSpPr>
        <p:spPr/>
        <p:txBody>
          <a:bodyPr/>
          <a:lstStyle/>
          <a:p>
            <a:fld id="{E4F3820A-B226-C247-9C5B-9524F3BFEE95}" type="slidenum">
              <a:rPr lang="en-US" smtClean="0"/>
              <a:t>19</a:t>
            </a:fld>
            <a:endParaRPr lang="en-US"/>
          </a:p>
        </p:txBody>
      </p:sp>
    </p:spTree>
    <p:extLst>
      <p:ext uri="{BB962C8B-B14F-4D97-AF65-F5344CB8AC3E}">
        <p14:creationId xmlns:p14="http://schemas.microsoft.com/office/powerpoint/2010/main" val="38803922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motivation for this work was to learn more about ionospherically induced frequency variations. These spectrograms show observed frequency characteristics of 5MHz WWV during day, night, and transition periods. Typical </a:t>
            </a:r>
            <a:r>
              <a:rPr lang="en-US" sz="1200" dirty="0"/>
              <a:t>On-Air spectrograms Showed Smooth Daytime and Turbulent Nighttime Characteristics with a Prominent Negative Swing at Dusk and Positive  Swing at Dawn. The Dawn Swing Additionally Showed Multiple Higher Order Swings, that Sometimes Manifested Abruptly Mid-transition</a:t>
            </a:r>
            <a:r>
              <a:rPr lang="en-US" dirty="0"/>
              <a:t>. Understanding more about this wild behavior motivated development of the analysis tools reported in this paper. </a:t>
            </a:r>
          </a:p>
        </p:txBody>
      </p:sp>
      <p:sp>
        <p:nvSpPr>
          <p:cNvPr id="4" name="Slide Number Placeholder 3"/>
          <p:cNvSpPr>
            <a:spLocks noGrp="1"/>
          </p:cNvSpPr>
          <p:nvPr>
            <p:ph type="sldNum" sz="quarter" idx="5"/>
          </p:nvPr>
        </p:nvSpPr>
        <p:spPr/>
        <p:txBody>
          <a:bodyPr/>
          <a:lstStyle/>
          <a:p>
            <a:fld id="{E4F3820A-B226-C247-9C5B-9524F3BFEE95}" type="slidenum">
              <a:rPr lang="en-US" smtClean="0"/>
              <a:t>2</a:t>
            </a:fld>
            <a:endParaRPr lang="en-US"/>
          </a:p>
        </p:txBody>
      </p:sp>
    </p:spTree>
    <p:extLst>
      <p:ext uri="{BB962C8B-B14F-4D97-AF65-F5344CB8AC3E}">
        <p14:creationId xmlns:p14="http://schemas.microsoft.com/office/powerpoint/2010/main" val="23452191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These two spectrograms show the completely separated data streams with WWV on the left and WWVH on the right. The data traces show all of the available transmitted data; the missing minutes are those intentionally not transmitted by WWV. The short gaps between sequential traces are when the tones are muted for the voice announcements prior to the top of each minute. The scale factors were kept the same for both spectrograms so relative amplitude information would be preserved in trace brightness. Mode splitting is clearly present in the WWV trace. The WWVH trace shows a mostly single diffuse mode with a different amplitude profile. Without deinterlacing these spectra would have been superimposed. The mode splitting on WWV would still be evident but blurred by the presence of the WWVH spectra. The spectral information on WWVH would have simply been unrecognizable </a:t>
            </a:r>
            <a:r>
              <a:rPr lang="en-US" sz="1200" kern="1200">
                <a:solidFill>
                  <a:schemeClr val="tx1"/>
                </a:solidFill>
                <a:effectLst/>
                <a:latin typeface="+mn-lt"/>
                <a:ea typeface="+mn-ea"/>
                <a:cs typeface="+mn-cs"/>
              </a:rPr>
              <a:t>and lost.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4F3820A-B226-C247-9C5B-9524F3BFEE95}" type="slidenum">
              <a:rPr lang="en-US" smtClean="0"/>
              <a:t>20</a:t>
            </a:fld>
            <a:endParaRPr lang="en-US"/>
          </a:p>
        </p:txBody>
      </p:sp>
    </p:spTree>
    <p:extLst>
      <p:ext uri="{BB962C8B-B14F-4D97-AF65-F5344CB8AC3E}">
        <p14:creationId xmlns:p14="http://schemas.microsoft.com/office/powerpoint/2010/main" val="3756938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Using experimental tools targeting specific ionospheric behavior can help decipher the multiple physical processes involved. The purpose of this paper was to give examples of some of the tools developed for the HamSCI community.</a:t>
            </a:r>
          </a:p>
          <a:p>
            <a:r>
              <a:rPr lang="en-US" sz="1200" kern="1200" dirty="0">
                <a:solidFill>
                  <a:schemeClr val="tx1"/>
                </a:solidFill>
                <a:effectLst/>
                <a:latin typeface="+mn-lt"/>
                <a:ea typeface="+mn-ea"/>
                <a:cs typeface="+mn-cs"/>
              </a:rPr>
              <a:t>The results of the studies conducted to date support that at least some of the observed mode splitting may result from different Doppler shifts for multiple hop modes. But the data shows much more complexity than can be accounted for by this one mechanism. Alternate explanations have been proposed and are the subject of future research. An automated TOF data collection system with simultaneous spectrogram data would be of immense help.</a:t>
            </a:r>
          </a:p>
          <a:p>
            <a:r>
              <a:rPr lang="en-US" sz="1200" kern="1200" dirty="0">
                <a:solidFill>
                  <a:schemeClr val="tx1"/>
                </a:solidFill>
                <a:effectLst/>
                <a:latin typeface="+mn-lt"/>
                <a:ea typeface="+mn-ea"/>
                <a:cs typeface="+mn-cs"/>
              </a:rPr>
              <a:t>The author would like to thank Nathaniel Frissell W2NAF, Carl Luetzelschwab K9LA, David Kazdan AD8Y, Bill Liles NQ6Z, and Bill Engelke AB4EJ for their </a:t>
            </a:r>
            <a:r>
              <a:rPr lang="en-US" sz="1200" kern="1200">
                <a:solidFill>
                  <a:schemeClr val="tx1"/>
                </a:solidFill>
                <a:effectLst/>
                <a:latin typeface="+mn-lt"/>
                <a:ea typeface="+mn-ea"/>
                <a:cs typeface="+mn-cs"/>
              </a:rPr>
              <a:t>valuable contributions, insights, </a:t>
            </a:r>
            <a:r>
              <a:rPr lang="en-US" sz="1200" kern="1200" dirty="0">
                <a:solidFill>
                  <a:schemeClr val="tx1"/>
                </a:solidFill>
                <a:effectLst/>
                <a:latin typeface="+mn-lt"/>
                <a:ea typeface="+mn-ea"/>
                <a:cs typeface="+mn-cs"/>
              </a:rPr>
              <a:t>and many excellent technical discussions. </a:t>
            </a:r>
          </a:p>
          <a:p>
            <a:r>
              <a:rPr lang="en-US" sz="1200" kern="1200" dirty="0">
                <a:solidFill>
                  <a:schemeClr val="tx1"/>
                </a:solidFill>
                <a:effectLst/>
                <a:latin typeface="+mn-lt"/>
                <a:ea typeface="+mn-ea"/>
                <a:cs typeface="+mn-cs"/>
              </a:rPr>
              <a:t>We gratefully acknowledge support to this project from NSF Grants AGS-2002278, AGS-1932997, and AGS-1932972</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E4F3820A-B226-C247-9C5B-9524F3BFEE95}" type="slidenum">
              <a:rPr lang="en-US" smtClean="0"/>
              <a:t>21</a:t>
            </a:fld>
            <a:endParaRPr lang="en-US"/>
          </a:p>
        </p:txBody>
      </p:sp>
    </p:spTree>
    <p:extLst>
      <p:ext uri="{BB962C8B-B14F-4D97-AF65-F5344CB8AC3E}">
        <p14:creationId xmlns:p14="http://schemas.microsoft.com/office/powerpoint/2010/main" val="3819382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additional spectrograms of the dawn and dusk frequency behavior. The positive dawn swings show more mode splitting and include frequency tracks that often manifest or extinguish abruptly mid-transition. The negative frequency swings at dusk are generally mode docile, probably from the moderating effect of recombination.  </a:t>
            </a:r>
          </a:p>
        </p:txBody>
      </p:sp>
      <p:sp>
        <p:nvSpPr>
          <p:cNvPr id="4" name="Slide Number Placeholder 3"/>
          <p:cNvSpPr>
            <a:spLocks noGrp="1"/>
          </p:cNvSpPr>
          <p:nvPr>
            <p:ph type="sldNum" sz="quarter" idx="5"/>
          </p:nvPr>
        </p:nvSpPr>
        <p:spPr/>
        <p:txBody>
          <a:bodyPr/>
          <a:lstStyle/>
          <a:p>
            <a:fld id="{E4F3820A-B226-C247-9C5B-9524F3BFEE95}" type="slidenum">
              <a:rPr lang="en-US" smtClean="0"/>
              <a:t>3</a:t>
            </a:fld>
            <a:endParaRPr lang="en-US"/>
          </a:p>
        </p:txBody>
      </p:sp>
    </p:spTree>
    <p:extLst>
      <p:ext uri="{BB962C8B-B14F-4D97-AF65-F5344CB8AC3E}">
        <p14:creationId xmlns:p14="http://schemas.microsoft.com/office/powerpoint/2010/main" val="10024570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This is a snapshot of predicted propagation paths from WWV to WA5FRF on a morning in January 2020. 1, 2, and 3 hop modes are possible from multiple ionization layers. During the morning transition the ionization layers lower with time in response to descending and intensifying sunlight. The lowering effective height shortens all the path lengths. The rate of path length change provides the velocity that gives rise to Doppler shifts.  Several mechanisms for the observed mode splitting have been hypothesized. For refraction from the same layer, 1, 2, and 3 hop modes have path lengths that increase with the number of hops because of the extra up and down zig-zags. As the common refraction layer descends, the modes with more hops have more change in absolute distance. Since the foreshortenings occur over the same time span, the longer paths have a higher velocity of path closure. Because Doppler shift scales directly with velocity the higher order modes show more frequency shift resulting in mode splitting. Multiple hop modes that manifest abruptly do so when the ionization reaches a level sufficient to support the required high angle of propagation. Additional mechanisms have been postulated. Bill Engelke AB4EJ suggested different Doppler tracks could occur from simultaneous refractions from different layers. Bill Liles WQ6Z suggested changing wave speed can be responsible for producing frequency shifts. Indeed, an accelerating wave speed produces the same wavefront bunching as a decreasing propagation path, with indistinguishable results. Analyzing propagation with different experiments to test for things like propagation angle, skip zones, and Time of Flight can help unravel what is going on. </a:t>
            </a:r>
          </a:p>
        </p:txBody>
      </p:sp>
      <p:sp>
        <p:nvSpPr>
          <p:cNvPr id="4" name="Slide Number Placeholder 3"/>
          <p:cNvSpPr>
            <a:spLocks noGrp="1"/>
          </p:cNvSpPr>
          <p:nvPr>
            <p:ph type="sldNum" sz="quarter" idx="5"/>
          </p:nvPr>
        </p:nvSpPr>
        <p:spPr/>
        <p:txBody>
          <a:bodyPr/>
          <a:lstStyle/>
          <a:p>
            <a:fld id="{E4F3820A-B226-C247-9C5B-9524F3BFEE95}" type="slidenum">
              <a:rPr lang="en-US" smtClean="0"/>
              <a:t>4</a:t>
            </a:fld>
            <a:endParaRPr lang="en-US"/>
          </a:p>
        </p:txBody>
      </p:sp>
    </p:spTree>
    <p:extLst>
      <p:ext uri="{BB962C8B-B14F-4D97-AF65-F5344CB8AC3E}">
        <p14:creationId xmlns:p14="http://schemas.microsoft.com/office/powerpoint/2010/main" val="2886267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some of the methods and techniques developed or used in this study. They include the method to extract precision frequency data from a receiver by down conversion of the RF carrier to an audio tone, simultaneous spectrogram recordings to look for correlations across multiple WWV frequencies, the use of oscillographic displays to study short term amplitude and frequency effects, Time of Flight measurements to deduce propagation modes, and separation of simultaneous WWV and WWVH spectrogram data by deinterlacing the 500 and 600 Hz side tone encoding.</a:t>
            </a:r>
          </a:p>
        </p:txBody>
      </p:sp>
      <p:sp>
        <p:nvSpPr>
          <p:cNvPr id="4" name="Slide Number Placeholder 3"/>
          <p:cNvSpPr>
            <a:spLocks noGrp="1"/>
          </p:cNvSpPr>
          <p:nvPr>
            <p:ph type="sldNum" sz="quarter" idx="5"/>
          </p:nvPr>
        </p:nvSpPr>
        <p:spPr/>
        <p:txBody>
          <a:bodyPr/>
          <a:lstStyle/>
          <a:p>
            <a:fld id="{E4F3820A-B226-C247-9C5B-9524F3BFEE95}" type="slidenum">
              <a:rPr lang="en-US" smtClean="0"/>
              <a:t>5</a:t>
            </a:fld>
            <a:endParaRPr lang="en-US"/>
          </a:p>
        </p:txBody>
      </p:sp>
    </p:spTree>
    <p:extLst>
      <p:ext uri="{BB962C8B-B14F-4D97-AF65-F5344CB8AC3E}">
        <p14:creationId xmlns:p14="http://schemas.microsoft.com/office/powerpoint/2010/main" val="4231781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Here are two 24-hour recordings of 5 MHz WWV taken during the HamSCI Festival of Frequency Measurements. The top trace is a spectrogram obtained using Spectrum Lab. The lower trace is a frequency record obtained with FLDIGI. The difference is Spectrum Lab presents an FFT spectrum analysis at each sample interval whereas FLDIGI outputs only the single frequency value of the strongest signal present in each time slot. When the actual frequency track is mostly single valued, such as  during the middle parts of the day and night, the two show good agreement. But during the dawn and dusk transition periods the spectrogram is clearly the better choice. It faithfully represents each frequency component present in mode splitting whereas the single frequency measurement outputs a noisy band of frequency values that results as the different amplitudes capture the FM demodulator. While the single frequency format works well for frequency measurement, an in-depth analysis of propagation phenomena requires the spectrogram format.  </a:t>
            </a:r>
          </a:p>
        </p:txBody>
      </p:sp>
      <p:sp>
        <p:nvSpPr>
          <p:cNvPr id="4" name="Slide Number Placeholder 3"/>
          <p:cNvSpPr>
            <a:spLocks noGrp="1"/>
          </p:cNvSpPr>
          <p:nvPr>
            <p:ph type="sldNum" sz="quarter" idx="5"/>
          </p:nvPr>
        </p:nvSpPr>
        <p:spPr/>
        <p:txBody>
          <a:bodyPr/>
          <a:lstStyle/>
          <a:p>
            <a:fld id="{E4F3820A-B226-C247-9C5B-9524F3BFEE95}" type="slidenum">
              <a:rPr lang="en-US" smtClean="0"/>
              <a:t>6</a:t>
            </a:fld>
            <a:endParaRPr lang="en-US"/>
          </a:p>
        </p:txBody>
      </p:sp>
    </p:spTree>
    <p:extLst>
      <p:ext uri="{BB962C8B-B14F-4D97-AF65-F5344CB8AC3E}">
        <p14:creationId xmlns:p14="http://schemas.microsoft.com/office/powerpoint/2010/main" val="16458982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Simultaneously recording WWV on multiple frequencies can provide insights into frequency dependent propagation effects. These three spectrograms are for WWV at 2.5, 5, and 10 MHz. The lower two frequencies were steady during the day and turbulent at night. The 10 MHz frequency was turbulent both day and night. Only weak correlations over frequency were observed during the turbulent times and the turbulence amplitude did not scale with carrier frequency. This has interesting implications for the origin of the turbulence. The 2.5 and 5 MHz frequency tracks manifest multiple high order modes during sunrise but 10 MHz does not. Some modes manifest or extinguish abruptly mid-transition. All frequencies contain a mode showing little frequency shift.</a:t>
            </a:r>
          </a:p>
          <a:p>
            <a:endParaRPr lang="en-US" dirty="0"/>
          </a:p>
        </p:txBody>
      </p:sp>
      <p:sp>
        <p:nvSpPr>
          <p:cNvPr id="4" name="Slide Number Placeholder 3"/>
          <p:cNvSpPr>
            <a:spLocks noGrp="1"/>
          </p:cNvSpPr>
          <p:nvPr>
            <p:ph type="sldNum" sz="quarter" idx="5"/>
          </p:nvPr>
        </p:nvSpPr>
        <p:spPr/>
        <p:txBody>
          <a:bodyPr/>
          <a:lstStyle/>
          <a:p>
            <a:fld id="{E4F3820A-B226-C247-9C5B-9524F3BFEE95}" type="slidenum">
              <a:rPr lang="en-US" smtClean="0"/>
              <a:t>7</a:t>
            </a:fld>
            <a:endParaRPr lang="en-US"/>
          </a:p>
        </p:txBody>
      </p:sp>
    </p:spTree>
    <p:extLst>
      <p:ext uri="{BB962C8B-B14F-4D97-AF65-F5344CB8AC3E}">
        <p14:creationId xmlns:p14="http://schemas.microsoft.com/office/powerpoint/2010/main" val="612745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Insights into propagation phenomena are also available in short term observations. These dual trace oscilloscope videos show short term variations in frequency and amplitude in real time. Two 1kHz sine waves are displayed in each video. The stable trace is from a GPSDO-stabilized laboratory function generator. The variable trace is the 5MHz WWV carrier down converted to 1kHz and passed through  a 10Hz wide BPF to strip off audio modulation. So here are two tones generated with atomic clock precision. The difference is that WWV arrived over a 850-mile skywave path and was modulated in amplitude and frequency by the ionosphere. The upper left video shows conditions of relative calm, with WWV amplitude remaining fairly steady while slowly drifting upwards in frequency. The upper right video shows significant short term amplitude flutter with a much quicker upwards frequency drift. Finally the lower left video shows amplitude fluctuations that include phase reversals, where the envelope amplitude goes through zero. Considering the ionosphere as a modulator infers the production of modulation sidebands, which exist as symmetrical frequency excursions about a center frequency. The lower right spectrogram shows an example of symmetrical frequency excursions or “fuzz” that may well be modulation sidebands. They are centered about a frequency track that splits low in frequency from a non-shifted track during an evening transition.</a:t>
            </a:r>
          </a:p>
        </p:txBody>
      </p:sp>
      <p:sp>
        <p:nvSpPr>
          <p:cNvPr id="4" name="Slide Number Placeholder 3"/>
          <p:cNvSpPr>
            <a:spLocks noGrp="1"/>
          </p:cNvSpPr>
          <p:nvPr>
            <p:ph type="sldNum" sz="quarter" idx="5"/>
          </p:nvPr>
        </p:nvSpPr>
        <p:spPr/>
        <p:txBody>
          <a:bodyPr/>
          <a:lstStyle/>
          <a:p>
            <a:fld id="{E4F3820A-B226-C247-9C5B-9524F3BFEE95}" type="slidenum">
              <a:rPr lang="en-US" smtClean="0"/>
              <a:t>8</a:t>
            </a:fld>
            <a:endParaRPr lang="en-US"/>
          </a:p>
        </p:txBody>
      </p:sp>
    </p:spTree>
    <p:extLst>
      <p:ext uri="{BB962C8B-B14F-4D97-AF65-F5344CB8AC3E}">
        <p14:creationId xmlns:p14="http://schemas.microsoft.com/office/powerpoint/2010/main" val="34335534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Spectrograms have been noted on several occasions to be fuzzy in appearance like the one on the left in this figure. An experiment was devised to test the theory that the fuzz may be AM sidebands from rapid amplitude flutter. The downconverted carrier was passed through a hard limiter to strip amplitude information while leaving frequency information intact, in the manner of a conventional FM receiver. The oscilloscope inset on the lower left shows the appearance of the linear and limited signals in the time domain. The spectrogram on the left was made with the linear data and the one on the right with the limited version. The limiting process removed much of the fuzz and significantly sharpened the frequency track. This experiment supports the premise that much of the fuzzy appearance of the linear spectrogram was from AM sidebands.</a:t>
            </a:r>
            <a:r>
              <a:rPr lang="en-US" dirty="0">
                <a:effectLst/>
              </a:rPr>
              <a:t> </a:t>
            </a:r>
            <a:endParaRPr lang="en-US" dirty="0"/>
          </a:p>
        </p:txBody>
      </p:sp>
      <p:sp>
        <p:nvSpPr>
          <p:cNvPr id="4" name="Slide Number Placeholder 3"/>
          <p:cNvSpPr>
            <a:spLocks noGrp="1"/>
          </p:cNvSpPr>
          <p:nvPr>
            <p:ph type="sldNum" sz="quarter" idx="5"/>
          </p:nvPr>
        </p:nvSpPr>
        <p:spPr/>
        <p:txBody>
          <a:bodyPr/>
          <a:lstStyle/>
          <a:p>
            <a:fld id="{E4F3820A-B226-C247-9C5B-9524F3BFEE95}" type="slidenum">
              <a:rPr lang="en-US" smtClean="0"/>
              <a:t>9</a:t>
            </a:fld>
            <a:endParaRPr lang="en-US"/>
          </a:p>
        </p:txBody>
      </p:sp>
    </p:spTree>
    <p:extLst>
      <p:ext uri="{BB962C8B-B14F-4D97-AF65-F5344CB8AC3E}">
        <p14:creationId xmlns:p14="http://schemas.microsoft.com/office/powerpoint/2010/main" val="3193331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F6015FC-4595-3948-8E59-97F251488020}" type="datetime1">
              <a:rPr lang="en-US" smtClean="0"/>
              <a:t>9/1/20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02E099-75C6-4785-BA6C-247B514205D8}"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22555B-F120-6242-BEF5-FAA855445114}" type="datetime1">
              <a:rPr lang="en-US" smtClean="0"/>
              <a:t>9/1/20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02E099-75C6-4785-BA6C-247B514205D8}"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D45D82-FA4E-424F-8B90-546BCD7C68B7}" type="datetime1">
              <a:rPr lang="en-US" smtClean="0"/>
              <a:t>9/1/20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02E099-75C6-4785-BA6C-247B514205D8}"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DE2E01-673F-5740-AFBA-FB5349853319}" type="datetime1">
              <a:rPr lang="en-US" smtClean="0"/>
              <a:t>9/1/20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02E099-75C6-4785-BA6C-247B514205D8}"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78515C-3B47-BE4A-BCEC-183DD0EEACCC}" type="datetime1">
              <a:rPr lang="en-US" smtClean="0"/>
              <a:t>9/1/20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02E099-75C6-4785-BA6C-247B514205D8}"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EC89CD-2A4D-EC4A-A417-CE94091D072D}" type="datetime1">
              <a:rPr lang="en-US" smtClean="0"/>
              <a:t>9/1/20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02E099-75C6-4785-BA6C-247B514205D8}"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BA03824-FD21-0F4D-B97D-AF4150A2A8CD}" type="datetime1">
              <a:rPr lang="en-US" smtClean="0"/>
              <a:t>9/1/20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02E099-75C6-4785-BA6C-247B514205D8}"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8750781-2467-F64C-B288-FAD312D017EE}" type="datetime1">
              <a:rPr lang="en-US" smtClean="0"/>
              <a:t>9/1/20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02E099-75C6-4785-BA6C-247B514205D8}"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6EDA03-B54D-5141-90B2-AF20FC4EA56F}" type="datetime1">
              <a:rPr lang="en-US" smtClean="0"/>
              <a:t>9/1/20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02E099-75C6-4785-BA6C-247B514205D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E125B48-7893-CB46-BC09-B9D5C25AEA39}" type="datetime1">
              <a:rPr lang="en-US" smtClean="0"/>
              <a:t>9/1/20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02E099-75C6-4785-BA6C-247B514205D8}"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72897A9-4B7A-A740-BEEA-3A1BC0AC7562}" type="datetime1">
              <a:rPr lang="en-US" smtClean="0"/>
              <a:t>9/1/20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02E099-75C6-4785-BA6C-247B514205D8}"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755080-72D3-2645-BF25-2CC613CD18CC}" type="datetime1">
              <a:rPr lang="en-US" smtClean="0"/>
              <a:t>9/1/20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02E099-75C6-4785-BA6C-247B514205D8}"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3.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chart" Target="../charts/chart3.xml"/></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chart" Target="../charts/chart5.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hyperlink" Target="https://tf.nist.gov/stations/iform.html"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41.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8.xml"/><Relationship Id="rId3" Type="http://schemas.microsoft.com/office/2007/relationships/media" Target="../media/media2.MOV"/><Relationship Id="rId7" Type="http://schemas.openxmlformats.org/officeDocument/2006/relationships/slideLayout" Target="../slideLayouts/slideLayout6.xml"/><Relationship Id="rId12" Type="http://schemas.openxmlformats.org/officeDocument/2006/relationships/image" Target="../media/image19.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video" Target="../media/media3.MOV"/><Relationship Id="rId11" Type="http://schemas.openxmlformats.org/officeDocument/2006/relationships/image" Target="../media/image18.png"/><Relationship Id="rId5" Type="http://schemas.microsoft.com/office/2007/relationships/media" Target="../media/media3.MOV"/><Relationship Id="rId10" Type="http://schemas.openxmlformats.org/officeDocument/2006/relationships/image" Target="../media/image17.png"/><Relationship Id="rId4" Type="http://schemas.openxmlformats.org/officeDocument/2006/relationships/video" Target="../media/media2.MOV"/><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33600" y="381000"/>
            <a:ext cx="8001000" cy="3733800"/>
          </a:xfrm>
        </p:spPr>
        <p:txBody>
          <a:bodyPr>
            <a:normAutofit fontScale="90000"/>
          </a:bodyPr>
          <a:lstStyle/>
          <a:p>
            <a:r>
              <a:rPr lang="en-US" b="1" dirty="0"/>
              <a:t>HF Propagation Measurement Techniques and Analyses </a:t>
            </a:r>
            <a:br>
              <a:rPr lang="en-US" dirty="0"/>
            </a:br>
            <a:r>
              <a:rPr lang="en-US" sz="4000" dirty="0"/>
              <a:t>ARRL and TAPR 39</a:t>
            </a:r>
            <a:r>
              <a:rPr lang="en-US" sz="4000" baseline="30000" dirty="0"/>
              <a:t>th</a:t>
            </a:r>
            <a:r>
              <a:rPr lang="en-US" sz="4000" dirty="0"/>
              <a:t> Annual</a:t>
            </a:r>
            <a:br>
              <a:rPr lang="en-US" sz="4000" dirty="0"/>
            </a:br>
            <a:r>
              <a:rPr lang="en-US" sz="4000" dirty="0"/>
              <a:t>Digital Communications Conference</a:t>
            </a:r>
            <a:br>
              <a:rPr lang="en-US" sz="4000" dirty="0"/>
            </a:br>
            <a:r>
              <a:rPr lang="en-US" sz="4000" dirty="0"/>
              <a:t>September 11-12, 2020 – Virtual Online</a:t>
            </a:r>
          </a:p>
        </p:txBody>
      </p:sp>
      <p:sp>
        <p:nvSpPr>
          <p:cNvPr id="3" name="Subtitle 2"/>
          <p:cNvSpPr>
            <a:spLocks noGrp="1"/>
          </p:cNvSpPr>
          <p:nvPr>
            <p:ph type="subTitle" idx="1"/>
          </p:nvPr>
        </p:nvSpPr>
        <p:spPr>
          <a:xfrm>
            <a:off x="3200400" y="4191000"/>
            <a:ext cx="5562600" cy="2362200"/>
          </a:xfrm>
        </p:spPr>
        <p:txBody>
          <a:bodyPr>
            <a:normAutofit/>
          </a:bodyPr>
          <a:lstStyle/>
          <a:p>
            <a:r>
              <a:rPr lang="en-US" sz="2800" dirty="0"/>
              <a:t>Steve Cerwin WA5FRF</a:t>
            </a:r>
          </a:p>
          <a:p>
            <a:r>
              <a:rPr lang="en-US" sz="2800" dirty="0"/>
              <a:t>WA5FRF@arrl.net</a:t>
            </a:r>
          </a:p>
          <a:p>
            <a:r>
              <a:rPr lang="en-US" sz="2800" dirty="0"/>
              <a:t>Mico, TX 78056 EL09nn</a:t>
            </a:r>
          </a:p>
          <a:p>
            <a:r>
              <a:rPr lang="en-US" sz="2800" dirty="0"/>
              <a:t>N29’ 35”  W98’ 53”</a:t>
            </a:r>
          </a:p>
        </p:txBody>
      </p:sp>
      <p:sp>
        <p:nvSpPr>
          <p:cNvPr id="4" name="Slide Number Placeholder 3">
            <a:extLst>
              <a:ext uri="{FF2B5EF4-FFF2-40B4-BE49-F238E27FC236}">
                <a16:creationId xmlns:a16="http://schemas.microsoft.com/office/drawing/2014/main" id="{0B8BF587-FB5D-444D-A286-1C89AE018C59}"/>
              </a:ext>
            </a:extLst>
          </p:cNvPr>
          <p:cNvSpPr>
            <a:spLocks noGrp="1"/>
          </p:cNvSpPr>
          <p:nvPr>
            <p:ph type="sldNum" sz="quarter" idx="12"/>
          </p:nvPr>
        </p:nvSpPr>
        <p:spPr/>
        <p:txBody>
          <a:bodyPr/>
          <a:lstStyle/>
          <a:p>
            <a:fld id="{9402E099-75C6-4785-BA6C-247B514205D8}" type="slidenum">
              <a:rPr lang="en-US" smtClean="0"/>
              <a:t>1</a:t>
            </a:fld>
            <a:endParaRPr lang="en-US"/>
          </a:p>
        </p:txBody>
      </p:sp>
    </p:spTree>
    <p:extLst>
      <p:ext uri="{BB962C8B-B14F-4D97-AF65-F5344CB8AC3E}">
        <p14:creationId xmlns:p14="http://schemas.microsoft.com/office/powerpoint/2010/main" val="7531193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48BC8-C991-E049-999E-8BA616944DD4}"/>
              </a:ext>
            </a:extLst>
          </p:cNvPr>
          <p:cNvSpPr>
            <a:spLocks noGrp="1"/>
          </p:cNvSpPr>
          <p:nvPr>
            <p:ph type="title"/>
          </p:nvPr>
        </p:nvSpPr>
        <p:spPr>
          <a:xfrm>
            <a:off x="1524000" y="385126"/>
            <a:ext cx="9447112" cy="1342796"/>
          </a:xfrm>
        </p:spPr>
        <p:txBody>
          <a:bodyPr>
            <a:normAutofit fontScale="90000"/>
          </a:bodyPr>
          <a:lstStyle/>
          <a:p>
            <a:r>
              <a:rPr lang="en-US" dirty="0"/>
              <a:t>Time of Flight Measurements Using WWV Per-Second Timing Ticks</a:t>
            </a:r>
          </a:p>
        </p:txBody>
      </p:sp>
      <p:pic>
        <p:nvPicPr>
          <p:cNvPr id="4" name="Picture 3">
            <a:extLst>
              <a:ext uri="{FF2B5EF4-FFF2-40B4-BE49-F238E27FC236}">
                <a16:creationId xmlns:a16="http://schemas.microsoft.com/office/drawing/2014/main" id="{F2017A88-E5A3-DF44-983C-565416F3701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24000" y="1941195"/>
            <a:ext cx="4067778" cy="2540602"/>
          </a:xfrm>
          <a:prstGeom prst="rect">
            <a:avLst/>
          </a:prstGeom>
        </p:spPr>
      </p:pic>
      <p:pic>
        <p:nvPicPr>
          <p:cNvPr id="12" name="Picture 11">
            <a:extLst>
              <a:ext uri="{FF2B5EF4-FFF2-40B4-BE49-F238E27FC236}">
                <a16:creationId xmlns:a16="http://schemas.microsoft.com/office/drawing/2014/main" id="{2E8CC727-72B0-6542-A969-635452DB1BB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30351" y="1941196"/>
            <a:ext cx="3652697" cy="2953549"/>
          </a:xfrm>
          <a:prstGeom prst="rect">
            <a:avLst/>
          </a:prstGeom>
        </p:spPr>
      </p:pic>
      <p:sp>
        <p:nvSpPr>
          <p:cNvPr id="13" name="TextBox 12">
            <a:extLst>
              <a:ext uri="{FF2B5EF4-FFF2-40B4-BE49-F238E27FC236}">
                <a16:creationId xmlns:a16="http://schemas.microsoft.com/office/drawing/2014/main" id="{FCCC28F2-9B85-5D44-A7C1-0D29B2041005}"/>
              </a:ext>
            </a:extLst>
          </p:cNvPr>
          <p:cNvSpPr txBox="1"/>
          <p:nvPr/>
        </p:nvSpPr>
        <p:spPr>
          <a:xfrm>
            <a:off x="1944448" y="4544290"/>
            <a:ext cx="3055543" cy="1546577"/>
          </a:xfrm>
          <a:prstGeom prst="rect">
            <a:avLst/>
          </a:prstGeom>
          <a:noFill/>
        </p:spPr>
        <p:txBody>
          <a:bodyPr wrap="square" rtlCol="0">
            <a:spAutoFit/>
          </a:bodyPr>
          <a:lstStyle/>
          <a:p>
            <a:r>
              <a:rPr lang="en-US" sz="1350" dirty="0"/>
              <a:t>Published Timing Tick Information:</a:t>
            </a:r>
          </a:p>
          <a:p>
            <a:r>
              <a:rPr lang="en-US" sz="1350" dirty="0"/>
              <a:t>   WWV    – 5 cycles of 1000 Hz</a:t>
            </a:r>
          </a:p>
          <a:p>
            <a:r>
              <a:rPr lang="en-US" sz="1350" dirty="0"/>
              <a:t>   WWVH – 6 cycles of 1200 Hz</a:t>
            </a:r>
          </a:p>
          <a:p>
            <a:r>
              <a:rPr lang="en-US" sz="1350" dirty="0"/>
              <a:t>Alternating 500/600 tone frequencies</a:t>
            </a:r>
          </a:p>
          <a:p>
            <a:endParaRPr lang="en-US" sz="1350" dirty="0"/>
          </a:p>
          <a:p>
            <a:r>
              <a:rPr lang="en-US" sz="1350" dirty="0"/>
              <a:t>A sync reference can be obtained from the 1 pps output  from a GPSDO.</a:t>
            </a:r>
          </a:p>
        </p:txBody>
      </p:sp>
      <p:sp>
        <p:nvSpPr>
          <p:cNvPr id="14" name="TextBox 13">
            <a:extLst>
              <a:ext uri="{FF2B5EF4-FFF2-40B4-BE49-F238E27FC236}">
                <a16:creationId xmlns:a16="http://schemas.microsoft.com/office/drawing/2014/main" id="{CC7B6B97-A2F4-9749-B01D-4F3C1E5D2890}"/>
              </a:ext>
            </a:extLst>
          </p:cNvPr>
          <p:cNvSpPr txBox="1"/>
          <p:nvPr/>
        </p:nvSpPr>
        <p:spPr>
          <a:xfrm>
            <a:off x="6716170" y="4931920"/>
            <a:ext cx="4028030" cy="715581"/>
          </a:xfrm>
          <a:prstGeom prst="rect">
            <a:avLst/>
          </a:prstGeom>
          <a:noFill/>
        </p:spPr>
        <p:txBody>
          <a:bodyPr wrap="square" rtlCol="0">
            <a:spAutoFit/>
          </a:bodyPr>
          <a:lstStyle/>
          <a:p>
            <a:r>
              <a:rPr lang="en-US" sz="1350" dirty="0"/>
              <a:t>On-the-air reception of WWV and WWVH Timing Ticks At WA5FRF. Time difference of arrival is ~17mS.</a:t>
            </a:r>
          </a:p>
          <a:p>
            <a:r>
              <a:rPr lang="en-US" sz="1350" dirty="0"/>
              <a:t>WWV at 1350 km, WWVH at 6050 km great circle dist.</a:t>
            </a:r>
          </a:p>
        </p:txBody>
      </p:sp>
      <p:sp>
        <p:nvSpPr>
          <p:cNvPr id="15" name="TextBox 14">
            <a:extLst>
              <a:ext uri="{FF2B5EF4-FFF2-40B4-BE49-F238E27FC236}">
                <a16:creationId xmlns:a16="http://schemas.microsoft.com/office/drawing/2014/main" id="{41CA8B57-CC05-A244-BDBC-6707D075AA02}"/>
              </a:ext>
            </a:extLst>
          </p:cNvPr>
          <p:cNvSpPr txBox="1"/>
          <p:nvPr/>
        </p:nvSpPr>
        <p:spPr>
          <a:xfrm>
            <a:off x="8226708" y="2367743"/>
            <a:ext cx="1684116" cy="577081"/>
          </a:xfrm>
          <a:prstGeom prst="rect">
            <a:avLst/>
          </a:prstGeom>
          <a:noFill/>
        </p:spPr>
        <p:txBody>
          <a:bodyPr wrap="square" rtlCol="0">
            <a:spAutoFit/>
          </a:bodyPr>
          <a:lstStyle/>
          <a:p>
            <a:r>
              <a:rPr lang="en-US" sz="1050" dirty="0"/>
              <a:t>Simultaneous reception of WWV and WWVH on 5 MHz</a:t>
            </a:r>
          </a:p>
        </p:txBody>
      </p:sp>
      <p:sp>
        <p:nvSpPr>
          <p:cNvPr id="5" name="TextBox 4">
            <a:extLst>
              <a:ext uri="{FF2B5EF4-FFF2-40B4-BE49-F238E27FC236}">
                <a16:creationId xmlns:a16="http://schemas.microsoft.com/office/drawing/2014/main" id="{BB5ECFB7-0F04-594A-9EDF-B8948AF90D79}"/>
              </a:ext>
            </a:extLst>
          </p:cNvPr>
          <p:cNvSpPr txBox="1"/>
          <p:nvPr/>
        </p:nvSpPr>
        <p:spPr>
          <a:xfrm>
            <a:off x="7681847" y="3435034"/>
            <a:ext cx="590226" cy="300082"/>
          </a:xfrm>
          <a:prstGeom prst="rect">
            <a:avLst/>
          </a:prstGeom>
          <a:noFill/>
        </p:spPr>
        <p:txBody>
          <a:bodyPr wrap="none" rtlCol="0">
            <a:spAutoFit/>
          </a:bodyPr>
          <a:lstStyle/>
          <a:p>
            <a:r>
              <a:rPr lang="en-US" sz="1350" dirty="0"/>
              <a:t>WWV</a:t>
            </a:r>
          </a:p>
        </p:txBody>
      </p:sp>
      <p:sp>
        <p:nvSpPr>
          <p:cNvPr id="6" name="TextBox 5">
            <a:extLst>
              <a:ext uri="{FF2B5EF4-FFF2-40B4-BE49-F238E27FC236}">
                <a16:creationId xmlns:a16="http://schemas.microsoft.com/office/drawing/2014/main" id="{7D9CCC8D-FF87-FD4C-AFEC-22361AD7CD04}"/>
              </a:ext>
            </a:extLst>
          </p:cNvPr>
          <p:cNvSpPr txBox="1"/>
          <p:nvPr/>
        </p:nvSpPr>
        <p:spPr>
          <a:xfrm>
            <a:off x="8820513" y="3131296"/>
            <a:ext cx="697627" cy="300082"/>
          </a:xfrm>
          <a:prstGeom prst="rect">
            <a:avLst/>
          </a:prstGeom>
          <a:noFill/>
        </p:spPr>
        <p:txBody>
          <a:bodyPr wrap="none" rtlCol="0">
            <a:spAutoFit/>
          </a:bodyPr>
          <a:lstStyle/>
          <a:p>
            <a:r>
              <a:rPr lang="en-US" sz="1350" dirty="0"/>
              <a:t>WWVH</a:t>
            </a:r>
          </a:p>
        </p:txBody>
      </p:sp>
      <p:sp>
        <p:nvSpPr>
          <p:cNvPr id="7" name="TextBox 6">
            <a:extLst>
              <a:ext uri="{FF2B5EF4-FFF2-40B4-BE49-F238E27FC236}">
                <a16:creationId xmlns:a16="http://schemas.microsoft.com/office/drawing/2014/main" id="{0703CB34-CBB0-E140-8CEA-D587808879D3}"/>
              </a:ext>
            </a:extLst>
          </p:cNvPr>
          <p:cNvSpPr txBox="1"/>
          <p:nvPr/>
        </p:nvSpPr>
        <p:spPr>
          <a:xfrm>
            <a:off x="6019801" y="2636657"/>
            <a:ext cx="913934" cy="715581"/>
          </a:xfrm>
          <a:prstGeom prst="rect">
            <a:avLst/>
          </a:prstGeom>
          <a:noFill/>
        </p:spPr>
        <p:txBody>
          <a:bodyPr wrap="square" rtlCol="0">
            <a:spAutoFit/>
          </a:bodyPr>
          <a:lstStyle/>
          <a:p>
            <a:pPr algn="r"/>
            <a:r>
              <a:rPr lang="en-US" sz="1350" dirty="0"/>
              <a:t>5 MHz WWV + WWVH</a:t>
            </a:r>
          </a:p>
        </p:txBody>
      </p:sp>
      <p:sp>
        <p:nvSpPr>
          <p:cNvPr id="8" name="TextBox 7">
            <a:extLst>
              <a:ext uri="{FF2B5EF4-FFF2-40B4-BE49-F238E27FC236}">
                <a16:creationId xmlns:a16="http://schemas.microsoft.com/office/drawing/2014/main" id="{43D15A4C-4B5B-7849-83BD-58122D7625D1}"/>
              </a:ext>
            </a:extLst>
          </p:cNvPr>
          <p:cNvSpPr txBox="1"/>
          <p:nvPr/>
        </p:nvSpPr>
        <p:spPr>
          <a:xfrm>
            <a:off x="6172200" y="3632578"/>
            <a:ext cx="769766" cy="715581"/>
          </a:xfrm>
          <a:prstGeom prst="rect">
            <a:avLst/>
          </a:prstGeom>
          <a:noFill/>
        </p:spPr>
        <p:txBody>
          <a:bodyPr wrap="square" rtlCol="0">
            <a:spAutoFit/>
          </a:bodyPr>
          <a:lstStyle/>
          <a:p>
            <a:pPr algn="r"/>
            <a:r>
              <a:rPr lang="en-US" sz="1350" dirty="0"/>
              <a:t>10 MHz</a:t>
            </a:r>
          </a:p>
          <a:p>
            <a:pPr algn="r"/>
            <a:r>
              <a:rPr lang="en-US" sz="1350" dirty="0"/>
              <a:t>WWVH Only</a:t>
            </a:r>
          </a:p>
        </p:txBody>
      </p:sp>
      <p:pic>
        <p:nvPicPr>
          <p:cNvPr id="11" name="WWVH-WWV Demo.wav">
            <a:hlinkClick r:id="" action="ppaction://media"/>
            <a:extLst>
              <a:ext uri="{FF2B5EF4-FFF2-40B4-BE49-F238E27FC236}">
                <a16:creationId xmlns:a16="http://schemas.microsoft.com/office/drawing/2014/main" id="{F7BAD3A5-A88E-A945-B122-025C88AC226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54758" y="2259149"/>
            <a:ext cx="609600" cy="609600"/>
          </a:xfrm>
          <a:prstGeom prst="rect">
            <a:avLst/>
          </a:prstGeom>
        </p:spPr>
      </p:pic>
      <p:sp>
        <p:nvSpPr>
          <p:cNvPr id="3" name="Slide Number Placeholder 2">
            <a:extLst>
              <a:ext uri="{FF2B5EF4-FFF2-40B4-BE49-F238E27FC236}">
                <a16:creationId xmlns:a16="http://schemas.microsoft.com/office/drawing/2014/main" id="{8E17D9C4-9D1D-7F49-89A5-B58120985AF2}"/>
              </a:ext>
            </a:extLst>
          </p:cNvPr>
          <p:cNvSpPr>
            <a:spLocks noGrp="1"/>
          </p:cNvSpPr>
          <p:nvPr>
            <p:ph type="sldNum" sz="quarter" idx="12"/>
          </p:nvPr>
        </p:nvSpPr>
        <p:spPr/>
        <p:txBody>
          <a:bodyPr/>
          <a:lstStyle/>
          <a:p>
            <a:fld id="{9402E099-75C6-4785-BA6C-247B514205D8}" type="slidenum">
              <a:rPr lang="en-US" smtClean="0"/>
              <a:t>10</a:t>
            </a:fld>
            <a:endParaRPr lang="en-US"/>
          </a:p>
        </p:txBody>
      </p:sp>
    </p:spTree>
    <p:extLst>
      <p:ext uri="{BB962C8B-B14F-4D97-AF65-F5344CB8AC3E}">
        <p14:creationId xmlns:p14="http://schemas.microsoft.com/office/powerpoint/2010/main" val="31566449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480"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7657861C-C964-F147-BD70-86ECE2C9E3D2}"/>
              </a:ext>
            </a:extLst>
          </p:cNvPr>
          <p:cNvGraphicFramePr>
            <a:graphicFrameLocks/>
          </p:cNvGraphicFramePr>
          <p:nvPr>
            <p:extLst>
              <p:ext uri="{D42A27DB-BD31-4B8C-83A1-F6EECF244321}">
                <p14:modId xmlns:p14="http://schemas.microsoft.com/office/powerpoint/2010/main" val="93839566"/>
              </p:ext>
            </p:extLst>
          </p:nvPr>
        </p:nvGraphicFramePr>
        <p:xfrm>
          <a:off x="5897419" y="1392531"/>
          <a:ext cx="5278326" cy="30480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6303B32F-4EBC-784C-BDAA-6DAD2E233B16}"/>
              </a:ext>
            </a:extLst>
          </p:cNvPr>
          <p:cNvSpPr>
            <a:spLocks noGrp="1"/>
          </p:cNvSpPr>
          <p:nvPr>
            <p:ph type="title"/>
          </p:nvPr>
        </p:nvSpPr>
        <p:spPr>
          <a:xfrm>
            <a:off x="2133600" y="444240"/>
            <a:ext cx="7750037" cy="694552"/>
          </a:xfrm>
        </p:spPr>
        <p:txBody>
          <a:bodyPr>
            <a:normAutofit fontScale="90000"/>
          </a:bodyPr>
          <a:lstStyle/>
          <a:p>
            <a:r>
              <a:rPr lang="en-US" sz="2700" dirty="0"/>
              <a:t>Idealized Geometry for 1, 2, and 3 Hop Paths Used to Approximate Expected Pulse Timing</a:t>
            </a:r>
          </a:p>
        </p:txBody>
      </p:sp>
      <p:pic>
        <p:nvPicPr>
          <p:cNvPr id="5" name="Picture 4">
            <a:extLst>
              <a:ext uri="{FF2B5EF4-FFF2-40B4-BE49-F238E27FC236}">
                <a16:creationId xmlns:a16="http://schemas.microsoft.com/office/drawing/2014/main" id="{A1BFB92B-73F2-8D45-9CBD-E4722763FB1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0600" y="1749550"/>
            <a:ext cx="4416629" cy="2405148"/>
          </a:xfrm>
          <a:prstGeom prst="rect">
            <a:avLst/>
          </a:prstGeom>
        </p:spPr>
      </p:pic>
      <p:sp>
        <p:nvSpPr>
          <p:cNvPr id="6" name="TextBox 5">
            <a:extLst>
              <a:ext uri="{FF2B5EF4-FFF2-40B4-BE49-F238E27FC236}">
                <a16:creationId xmlns:a16="http://schemas.microsoft.com/office/drawing/2014/main" id="{98B19824-7FCB-6B49-B93F-F2199E68E2F3}"/>
              </a:ext>
            </a:extLst>
          </p:cNvPr>
          <p:cNvSpPr txBox="1"/>
          <p:nvPr/>
        </p:nvSpPr>
        <p:spPr>
          <a:xfrm>
            <a:off x="1726281" y="4720077"/>
            <a:ext cx="3468788" cy="1323439"/>
          </a:xfrm>
          <a:prstGeom prst="rect">
            <a:avLst/>
          </a:prstGeom>
          <a:noFill/>
        </p:spPr>
        <p:txBody>
          <a:bodyPr wrap="square" rtlCol="0">
            <a:spAutoFit/>
          </a:bodyPr>
          <a:lstStyle/>
          <a:p>
            <a:r>
              <a:rPr lang="en-US" sz="1600" dirty="0"/>
              <a:t>Simplifications:</a:t>
            </a:r>
          </a:p>
          <a:p>
            <a:pPr marL="257175" indent="-257175">
              <a:buAutoNum type="arabicPeriod"/>
            </a:pPr>
            <a:r>
              <a:rPr lang="en-US" sz="1600" dirty="0"/>
              <a:t>“Flat Earth”  2D geometry</a:t>
            </a:r>
          </a:p>
          <a:p>
            <a:pPr marL="257175" indent="-257175">
              <a:buAutoNum type="arabicPeriod"/>
            </a:pPr>
            <a:r>
              <a:rPr lang="en-US" sz="1600" dirty="0"/>
              <a:t>Perfect reflections at constant virtual height </a:t>
            </a:r>
          </a:p>
          <a:p>
            <a:pPr marL="257175" indent="-257175">
              <a:buAutoNum type="arabicPeriod"/>
            </a:pPr>
            <a:r>
              <a:rPr lang="en-US" sz="1600" dirty="0"/>
              <a:t>Constant wave speed = c</a:t>
            </a:r>
          </a:p>
        </p:txBody>
      </p:sp>
      <p:sp>
        <p:nvSpPr>
          <p:cNvPr id="7" name="TextBox 6">
            <a:extLst>
              <a:ext uri="{FF2B5EF4-FFF2-40B4-BE49-F238E27FC236}">
                <a16:creationId xmlns:a16="http://schemas.microsoft.com/office/drawing/2014/main" id="{3661A8BF-B84F-8348-B66B-E82D80168973}"/>
              </a:ext>
            </a:extLst>
          </p:cNvPr>
          <p:cNvSpPr txBox="1"/>
          <p:nvPr/>
        </p:nvSpPr>
        <p:spPr>
          <a:xfrm>
            <a:off x="9754848" y="3508251"/>
            <a:ext cx="1308371" cy="253916"/>
          </a:xfrm>
          <a:prstGeom prst="rect">
            <a:avLst/>
          </a:prstGeom>
          <a:noFill/>
        </p:spPr>
        <p:txBody>
          <a:bodyPr wrap="none" rtlCol="0">
            <a:spAutoFit/>
          </a:bodyPr>
          <a:lstStyle/>
          <a:p>
            <a:r>
              <a:rPr lang="en-US" sz="1050" dirty="0"/>
              <a:t>Primary 1-hop mode</a:t>
            </a:r>
          </a:p>
        </p:txBody>
      </p:sp>
      <p:sp>
        <p:nvSpPr>
          <p:cNvPr id="8" name="TextBox 7">
            <a:extLst>
              <a:ext uri="{FF2B5EF4-FFF2-40B4-BE49-F238E27FC236}">
                <a16:creationId xmlns:a16="http://schemas.microsoft.com/office/drawing/2014/main" id="{88A8E0AA-F3AE-BF47-9ABD-A1866E1F28BE}"/>
              </a:ext>
            </a:extLst>
          </p:cNvPr>
          <p:cNvSpPr txBox="1"/>
          <p:nvPr/>
        </p:nvSpPr>
        <p:spPr>
          <a:xfrm>
            <a:off x="10409035" y="2955458"/>
            <a:ext cx="559769" cy="253916"/>
          </a:xfrm>
          <a:prstGeom prst="rect">
            <a:avLst/>
          </a:prstGeom>
          <a:noFill/>
        </p:spPr>
        <p:txBody>
          <a:bodyPr wrap="none" rtlCol="0">
            <a:spAutoFit/>
          </a:bodyPr>
          <a:lstStyle/>
          <a:p>
            <a:r>
              <a:rPr lang="en-US" sz="1050" dirty="0"/>
              <a:t>2-hops</a:t>
            </a:r>
          </a:p>
        </p:txBody>
      </p:sp>
      <p:sp>
        <p:nvSpPr>
          <p:cNvPr id="9" name="TextBox 8">
            <a:extLst>
              <a:ext uri="{FF2B5EF4-FFF2-40B4-BE49-F238E27FC236}">
                <a16:creationId xmlns:a16="http://schemas.microsoft.com/office/drawing/2014/main" id="{412CC0BE-FF28-2A42-B433-5E41EA8164D4}"/>
              </a:ext>
            </a:extLst>
          </p:cNvPr>
          <p:cNvSpPr txBox="1"/>
          <p:nvPr/>
        </p:nvSpPr>
        <p:spPr>
          <a:xfrm>
            <a:off x="10409034" y="2420667"/>
            <a:ext cx="559769" cy="253916"/>
          </a:xfrm>
          <a:prstGeom prst="rect">
            <a:avLst/>
          </a:prstGeom>
          <a:noFill/>
        </p:spPr>
        <p:txBody>
          <a:bodyPr wrap="none" rtlCol="0">
            <a:spAutoFit/>
          </a:bodyPr>
          <a:lstStyle/>
          <a:p>
            <a:r>
              <a:rPr lang="en-US" sz="1050" dirty="0"/>
              <a:t>3-hops</a:t>
            </a:r>
          </a:p>
        </p:txBody>
      </p:sp>
      <p:sp>
        <p:nvSpPr>
          <p:cNvPr id="11" name="TextBox 10">
            <a:extLst>
              <a:ext uri="{FF2B5EF4-FFF2-40B4-BE49-F238E27FC236}">
                <a16:creationId xmlns:a16="http://schemas.microsoft.com/office/drawing/2014/main" id="{17DC122B-2CF9-254D-ADE2-CF1D08B909FC}"/>
              </a:ext>
            </a:extLst>
          </p:cNvPr>
          <p:cNvSpPr txBox="1"/>
          <p:nvPr/>
        </p:nvSpPr>
        <p:spPr>
          <a:xfrm>
            <a:off x="6373703" y="4540264"/>
            <a:ext cx="4802042" cy="1569660"/>
          </a:xfrm>
          <a:prstGeom prst="rect">
            <a:avLst/>
          </a:prstGeom>
          <a:noFill/>
        </p:spPr>
        <p:txBody>
          <a:bodyPr wrap="square" rtlCol="0">
            <a:spAutoFit/>
          </a:bodyPr>
          <a:lstStyle/>
          <a:p>
            <a:r>
              <a:rPr lang="en-US" sz="1600" dirty="0"/>
              <a:t>For ground distance (X) of 1350km and reflection heights (h) from 150-300km, the differences in arrival times between the 1 and the 2 &amp; 3 hop modes range from 0.3 to 4 milliseconds. This means the 2-hop and 3-hop pulses will come down within the 5 mS Primary pulse length, resulting in superposition.</a:t>
            </a:r>
          </a:p>
        </p:txBody>
      </p:sp>
      <p:sp>
        <p:nvSpPr>
          <p:cNvPr id="12" name="TextBox 11">
            <a:extLst>
              <a:ext uri="{FF2B5EF4-FFF2-40B4-BE49-F238E27FC236}">
                <a16:creationId xmlns:a16="http://schemas.microsoft.com/office/drawing/2014/main" id="{AE0CCAB6-88DA-9F41-8834-56D0E1CC0BB2}"/>
              </a:ext>
            </a:extLst>
          </p:cNvPr>
          <p:cNvSpPr txBox="1"/>
          <p:nvPr/>
        </p:nvSpPr>
        <p:spPr>
          <a:xfrm>
            <a:off x="4640270" y="1642538"/>
            <a:ext cx="1109599" cy="253916"/>
          </a:xfrm>
          <a:prstGeom prst="rect">
            <a:avLst/>
          </a:prstGeom>
          <a:noFill/>
        </p:spPr>
        <p:txBody>
          <a:bodyPr wrap="none" rtlCol="0">
            <a:spAutoFit/>
          </a:bodyPr>
          <a:lstStyle/>
          <a:p>
            <a:r>
              <a:rPr lang="en-US" sz="1050" dirty="0"/>
              <a:t>h = virtual height</a:t>
            </a:r>
          </a:p>
        </p:txBody>
      </p:sp>
      <p:cxnSp>
        <p:nvCxnSpPr>
          <p:cNvPr id="14" name="Straight Connector 13">
            <a:extLst>
              <a:ext uri="{FF2B5EF4-FFF2-40B4-BE49-F238E27FC236}">
                <a16:creationId xmlns:a16="http://schemas.microsoft.com/office/drawing/2014/main" id="{24E2E727-AF65-FA4E-84C2-BF8A716A617A}"/>
              </a:ext>
            </a:extLst>
          </p:cNvPr>
          <p:cNvCxnSpPr/>
          <p:nvPr/>
        </p:nvCxnSpPr>
        <p:spPr>
          <a:xfrm>
            <a:off x="4492720" y="1768757"/>
            <a:ext cx="165127"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5512C551-5559-2146-B59F-0244A3AF25E0}"/>
              </a:ext>
            </a:extLst>
          </p:cNvPr>
          <p:cNvSpPr>
            <a:spLocks noGrp="1"/>
          </p:cNvSpPr>
          <p:nvPr>
            <p:ph type="sldNum" sz="quarter" idx="12"/>
          </p:nvPr>
        </p:nvSpPr>
        <p:spPr/>
        <p:txBody>
          <a:bodyPr/>
          <a:lstStyle/>
          <a:p>
            <a:fld id="{9402E099-75C6-4785-BA6C-247B514205D8}" type="slidenum">
              <a:rPr lang="en-US" smtClean="0"/>
              <a:t>11</a:t>
            </a:fld>
            <a:endParaRPr lang="en-US"/>
          </a:p>
        </p:txBody>
      </p:sp>
    </p:spTree>
    <p:extLst>
      <p:ext uri="{BB962C8B-B14F-4D97-AF65-F5344CB8AC3E}">
        <p14:creationId xmlns:p14="http://schemas.microsoft.com/office/powerpoint/2010/main" val="9526921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A4DEE-8E7A-5747-9C15-D71821EBBF6E}"/>
              </a:ext>
            </a:extLst>
          </p:cNvPr>
          <p:cNvSpPr>
            <a:spLocks noGrp="1"/>
          </p:cNvSpPr>
          <p:nvPr>
            <p:ph type="title"/>
          </p:nvPr>
        </p:nvSpPr>
        <p:spPr>
          <a:xfrm>
            <a:off x="533400" y="97177"/>
            <a:ext cx="11277599" cy="1263214"/>
          </a:xfrm>
        </p:spPr>
        <p:txBody>
          <a:bodyPr>
            <a:noAutofit/>
          </a:bodyPr>
          <a:lstStyle/>
          <a:p>
            <a:pPr algn="l"/>
            <a:r>
              <a:rPr lang="en-US" sz="2400" dirty="0"/>
              <a:t>The Time Delays Between Multiple Modes are Less Than the Pulse Width. Therefore the Primary and Delayed Pulses Overlap, Lengthening the Pulse by Superposition. </a:t>
            </a:r>
          </a:p>
        </p:txBody>
      </p:sp>
      <p:pic>
        <p:nvPicPr>
          <p:cNvPr id="15" name="Picture 14">
            <a:extLst>
              <a:ext uri="{FF2B5EF4-FFF2-40B4-BE49-F238E27FC236}">
                <a16:creationId xmlns:a16="http://schemas.microsoft.com/office/drawing/2014/main" id="{A56FA7BB-D5D1-8E4C-B018-FF0321FB44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61550" y="1264625"/>
            <a:ext cx="2585735" cy="1912735"/>
          </a:xfrm>
          <a:prstGeom prst="rect">
            <a:avLst/>
          </a:prstGeom>
        </p:spPr>
      </p:pic>
      <p:pic>
        <p:nvPicPr>
          <p:cNvPr id="17" name="Picture 16">
            <a:extLst>
              <a:ext uri="{FF2B5EF4-FFF2-40B4-BE49-F238E27FC236}">
                <a16:creationId xmlns:a16="http://schemas.microsoft.com/office/drawing/2014/main" id="{1697B315-BD24-E549-8C87-E17AA5FE013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25099" y="1264624"/>
            <a:ext cx="2561651" cy="1914590"/>
          </a:xfrm>
          <a:prstGeom prst="rect">
            <a:avLst/>
          </a:prstGeom>
        </p:spPr>
      </p:pic>
      <p:pic>
        <p:nvPicPr>
          <p:cNvPr id="19" name="Picture 18">
            <a:extLst>
              <a:ext uri="{FF2B5EF4-FFF2-40B4-BE49-F238E27FC236}">
                <a16:creationId xmlns:a16="http://schemas.microsoft.com/office/drawing/2014/main" id="{3D373AA8-908F-4E4B-AF94-A49C6ABF9DA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41229" y="1264624"/>
            <a:ext cx="2571176" cy="1915082"/>
          </a:xfrm>
          <a:prstGeom prst="rect">
            <a:avLst/>
          </a:prstGeom>
        </p:spPr>
      </p:pic>
      <p:pic>
        <p:nvPicPr>
          <p:cNvPr id="21" name="Picture 20">
            <a:extLst>
              <a:ext uri="{FF2B5EF4-FFF2-40B4-BE49-F238E27FC236}">
                <a16:creationId xmlns:a16="http://schemas.microsoft.com/office/drawing/2014/main" id="{5927CDF0-40FC-8D43-B1CF-D9F4D9FDD2D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461550" y="3546505"/>
            <a:ext cx="2585734" cy="2090808"/>
          </a:xfrm>
          <a:prstGeom prst="rect">
            <a:avLst/>
          </a:prstGeom>
        </p:spPr>
      </p:pic>
      <p:pic>
        <p:nvPicPr>
          <p:cNvPr id="23" name="Picture 22">
            <a:extLst>
              <a:ext uri="{FF2B5EF4-FFF2-40B4-BE49-F238E27FC236}">
                <a16:creationId xmlns:a16="http://schemas.microsoft.com/office/drawing/2014/main" id="{2208E1EF-91A9-374C-BF54-E2E89286124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201016" y="3546505"/>
            <a:ext cx="2585734" cy="2090808"/>
          </a:xfrm>
          <a:prstGeom prst="rect">
            <a:avLst/>
          </a:prstGeom>
        </p:spPr>
      </p:pic>
      <p:pic>
        <p:nvPicPr>
          <p:cNvPr id="25" name="Picture 24">
            <a:extLst>
              <a:ext uri="{FF2B5EF4-FFF2-40B4-BE49-F238E27FC236}">
                <a16:creationId xmlns:a16="http://schemas.microsoft.com/office/drawing/2014/main" id="{9210FC90-6565-7643-8299-DCBD72300DD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926671" y="3546505"/>
            <a:ext cx="2585734" cy="2090808"/>
          </a:xfrm>
          <a:prstGeom prst="rect">
            <a:avLst/>
          </a:prstGeom>
        </p:spPr>
      </p:pic>
      <p:sp>
        <p:nvSpPr>
          <p:cNvPr id="26" name="TextBox 25">
            <a:extLst>
              <a:ext uri="{FF2B5EF4-FFF2-40B4-BE49-F238E27FC236}">
                <a16:creationId xmlns:a16="http://schemas.microsoft.com/office/drawing/2014/main" id="{066E394C-6398-B945-A60E-2D03F1D084C7}"/>
              </a:ext>
            </a:extLst>
          </p:cNvPr>
          <p:cNvSpPr txBox="1"/>
          <p:nvPr/>
        </p:nvSpPr>
        <p:spPr>
          <a:xfrm>
            <a:off x="1578614" y="2034927"/>
            <a:ext cx="889731" cy="300082"/>
          </a:xfrm>
          <a:prstGeom prst="rect">
            <a:avLst/>
          </a:prstGeom>
          <a:noFill/>
        </p:spPr>
        <p:txBody>
          <a:bodyPr wrap="none" rtlCol="0">
            <a:spAutoFit/>
          </a:bodyPr>
          <a:lstStyle/>
          <a:p>
            <a:r>
              <a:rPr lang="en-US" sz="1350" dirty="0"/>
              <a:t>Simulated</a:t>
            </a:r>
          </a:p>
        </p:txBody>
      </p:sp>
      <p:sp>
        <p:nvSpPr>
          <p:cNvPr id="27" name="TextBox 26">
            <a:extLst>
              <a:ext uri="{FF2B5EF4-FFF2-40B4-BE49-F238E27FC236}">
                <a16:creationId xmlns:a16="http://schemas.microsoft.com/office/drawing/2014/main" id="{F19157A4-9BB1-1145-8A98-E5BC87D6B80A}"/>
              </a:ext>
            </a:extLst>
          </p:cNvPr>
          <p:cNvSpPr txBox="1"/>
          <p:nvPr/>
        </p:nvSpPr>
        <p:spPr>
          <a:xfrm>
            <a:off x="1578614" y="4453409"/>
            <a:ext cx="897297" cy="300082"/>
          </a:xfrm>
          <a:prstGeom prst="rect">
            <a:avLst/>
          </a:prstGeom>
          <a:noFill/>
        </p:spPr>
        <p:txBody>
          <a:bodyPr wrap="none" rtlCol="0">
            <a:spAutoFit/>
          </a:bodyPr>
          <a:lstStyle/>
          <a:p>
            <a:r>
              <a:rPr lang="en-US" sz="1350" dirty="0"/>
              <a:t>Measured</a:t>
            </a:r>
          </a:p>
        </p:txBody>
      </p:sp>
      <p:sp>
        <p:nvSpPr>
          <p:cNvPr id="28" name="TextBox 27">
            <a:extLst>
              <a:ext uri="{FF2B5EF4-FFF2-40B4-BE49-F238E27FC236}">
                <a16:creationId xmlns:a16="http://schemas.microsoft.com/office/drawing/2014/main" id="{F3FDC4E6-DC11-754D-99E5-19A27E69EF53}"/>
              </a:ext>
            </a:extLst>
          </p:cNvPr>
          <p:cNvSpPr txBox="1"/>
          <p:nvPr/>
        </p:nvSpPr>
        <p:spPr>
          <a:xfrm>
            <a:off x="2894533" y="3246717"/>
            <a:ext cx="1719766" cy="300082"/>
          </a:xfrm>
          <a:prstGeom prst="rect">
            <a:avLst/>
          </a:prstGeom>
          <a:noFill/>
        </p:spPr>
        <p:txBody>
          <a:bodyPr wrap="none" rtlCol="0">
            <a:spAutoFit/>
          </a:bodyPr>
          <a:lstStyle/>
          <a:p>
            <a:pPr algn="ctr"/>
            <a:r>
              <a:rPr lang="en-US" sz="1350" dirty="0"/>
              <a:t>1 mS Delay -&gt; 6 cycles</a:t>
            </a:r>
          </a:p>
        </p:txBody>
      </p:sp>
      <p:sp>
        <p:nvSpPr>
          <p:cNvPr id="29" name="TextBox 28">
            <a:extLst>
              <a:ext uri="{FF2B5EF4-FFF2-40B4-BE49-F238E27FC236}">
                <a16:creationId xmlns:a16="http://schemas.microsoft.com/office/drawing/2014/main" id="{B0DA6BEF-21F8-5D4D-9D58-FCDA3649DDFD}"/>
              </a:ext>
            </a:extLst>
          </p:cNvPr>
          <p:cNvSpPr txBox="1"/>
          <p:nvPr/>
        </p:nvSpPr>
        <p:spPr>
          <a:xfrm>
            <a:off x="5630733" y="3246717"/>
            <a:ext cx="1719766" cy="300082"/>
          </a:xfrm>
          <a:prstGeom prst="rect">
            <a:avLst/>
          </a:prstGeom>
          <a:noFill/>
        </p:spPr>
        <p:txBody>
          <a:bodyPr wrap="none" rtlCol="0">
            <a:spAutoFit/>
          </a:bodyPr>
          <a:lstStyle/>
          <a:p>
            <a:pPr algn="ctr"/>
            <a:r>
              <a:rPr lang="en-US" sz="1350" dirty="0"/>
              <a:t>2 mS Delay -&gt; 7 cycles</a:t>
            </a:r>
          </a:p>
        </p:txBody>
      </p:sp>
      <p:sp>
        <p:nvSpPr>
          <p:cNvPr id="30" name="TextBox 29">
            <a:extLst>
              <a:ext uri="{FF2B5EF4-FFF2-40B4-BE49-F238E27FC236}">
                <a16:creationId xmlns:a16="http://schemas.microsoft.com/office/drawing/2014/main" id="{EC5CAE61-685E-614C-9028-48649890EECE}"/>
              </a:ext>
            </a:extLst>
          </p:cNvPr>
          <p:cNvSpPr txBox="1"/>
          <p:nvPr/>
        </p:nvSpPr>
        <p:spPr>
          <a:xfrm>
            <a:off x="8388437" y="3246717"/>
            <a:ext cx="1719766" cy="300082"/>
          </a:xfrm>
          <a:prstGeom prst="rect">
            <a:avLst/>
          </a:prstGeom>
          <a:noFill/>
        </p:spPr>
        <p:txBody>
          <a:bodyPr wrap="none" rtlCol="0">
            <a:spAutoFit/>
          </a:bodyPr>
          <a:lstStyle/>
          <a:p>
            <a:r>
              <a:rPr lang="en-US" sz="1350" dirty="0"/>
              <a:t>3 mS Delay -&gt; 8 cycles</a:t>
            </a:r>
          </a:p>
        </p:txBody>
      </p:sp>
      <p:sp>
        <p:nvSpPr>
          <p:cNvPr id="4" name="TextBox 3">
            <a:extLst>
              <a:ext uri="{FF2B5EF4-FFF2-40B4-BE49-F238E27FC236}">
                <a16:creationId xmlns:a16="http://schemas.microsoft.com/office/drawing/2014/main" id="{ADDFD2D0-BA06-C54D-959C-688A9706C5AC}"/>
              </a:ext>
            </a:extLst>
          </p:cNvPr>
          <p:cNvSpPr txBox="1"/>
          <p:nvPr/>
        </p:nvSpPr>
        <p:spPr>
          <a:xfrm>
            <a:off x="2428991" y="1375536"/>
            <a:ext cx="574196" cy="253916"/>
          </a:xfrm>
          <a:prstGeom prst="rect">
            <a:avLst/>
          </a:prstGeom>
          <a:noFill/>
        </p:spPr>
        <p:txBody>
          <a:bodyPr wrap="none" rtlCol="0">
            <a:spAutoFit/>
          </a:bodyPr>
          <a:lstStyle/>
          <a:p>
            <a:r>
              <a:rPr lang="en-US" sz="1050" dirty="0">
                <a:solidFill>
                  <a:schemeClr val="bg1"/>
                </a:solidFill>
              </a:rPr>
              <a:t>Pulse 1</a:t>
            </a:r>
          </a:p>
        </p:txBody>
      </p:sp>
      <p:sp>
        <p:nvSpPr>
          <p:cNvPr id="16" name="TextBox 15">
            <a:extLst>
              <a:ext uri="{FF2B5EF4-FFF2-40B4-BE49-F238E27FC236}">
                <a16:creationId xmlns:a16="http://schemas.microsoft.com/office/drawing/2014/main" id="{BB4B882F-8502-ED4A-AB0A-4311025EBFE2}"/>
              </a:ext>
            </a:extLst>
          </p:cNvPr>
          <p:cNvSpPr txBox="1"/>
          <p:nvPr/>
        </p:nvSpPr>
        <p:spPr>
          <a:xfrm>
            <a:off x="2430845" y="2003858"/>
            <a:ext cx="574196" cy="253916"/>
          </a:xfrm>
          <a:prstGeom prst="rect">
            <a:avLst/>
          </a:prstGeom>
          <a:noFill/>
        </p:spPr>
        <p:txBody>
          <a:bodyPr wrap="none" rtlCol="0">
            <a:spAutoFit/>
          </a:bodyPr>
          <a:lstStyle/>
          <a:p>
            <a:r>
              <a:rPr lang="en-US" sz="1050" dirty="0">
                <a:solidFill>
                  <a:schemeClr val="bg1"/>
                </a:solidFill>
              </a:rPr>
              <a:t>Pulse 2</a:t>
            </a:r>
          </a:p>
        </p:txBody>
      </p:sp>
      <p:sp>
        <p:nvSpPr>
          <p:cNvPr id="18" name="TextBox 17">
            <a:extLst>
              <a:ext uri="{FF2B5EF4-FFF2-40B4-BE49-F238E27FC236}">
                <a16:creationId xmlns:a16="http://schemas.microsoft.com/office/drawing/2014/main" id="{AC23A103-6BDA-AD40-BAB2-AC484471822B}"/>
              </a:ext>
            </a:extLst>
          </p:cNvPr>
          <p:cNvSpPr txBox="1"/>
          <p:nvPr/>
        </p:nvSpPr>
        <p:spPr>
          <a:xfrm>
            <a:off x="2420574" y="2649122"/>
            <a:ext cx="425116" cy="253916"/>
          </a:xfrm>
          <a:prstGeom prst="rect">
            <a:avLst/>
          </a:prstGeom>
          <a:noFill/>
        </p:spPr>
        <p:txBody>
          <a:bodyPr wrap="none" rtlCol="0">
            <a:spAutoFit/>
          </a:bodyPr>
          <a:lstStyle/>
          <a:p>
            <a:r>
              <a:rPr lang="en-US" sz="1050" dirty="0">
                <a:solidFill>
                  <a:schemeClr val="bg1"/>
                </a:solidFill>
              </a:rPr>
              <a:t>Sum</a:t>
            </a:r>
          </a:p>
        </p:txBody>
      </p:sp>
      <p:sp>
        <p:nvSpPr>
          <p:cNvPr id="5" name="TextBox 4">
            <a:extLst>
              <a:ext uri="{FF2B5EF4-FFF2-40B4-BE49-F238E27FC236}">
                <a16:creationId xmlns:a16="http://schemas.microsoft.com/office/drawing/2014/main" id="{A9D442AE-225A-FD42-84E4-4724E045C0F8}"/>
              </a:ext>
            </a:extLst>
          </p:cNvPr>
          <p:cNvSpPr txBox="1"/>
          <p:nvPr/>
        </p:nvSpPr>
        <p:spPr>
          <a:xfrm>
            <a:off x="2693606" y="4825158"/>
            <a:ext cx="1283300" cy="276999"/>
          </a:xfrm>
          <a:prstGeom prst="rect">
            <a:avLst/>
          </a:prstGeom>
          <a:noFill/>
        </p:spPr>
        <p:txBody>
          <a:bodyPr wrap="none" rtlCol="0">
            <a:spAutoFit/>
          </a:bodyPr>
          <a:lstStyle/>
          <a:p>
            <a:r>
              <a:rPr lang="en-US" sz="1200" dirty="0"/>
              <a:t>GPSDO 1pps Sync</a:t>
            </a:r>
          </a:p>
        </p:txBody>
      </p:sp>
      <p:cxnSp>
        <p:nvCxnSpPr>
          <p:cNvPr id="7" name="Straight Connector 6">
            <a:extLst>
              <a:ext uri="{FF2B5EF4-FFF2-40B4-BE49-F238E27FC236}">
                <a16:creationId xmlns:a16="http://schemas.microsoft.com/office/drawing/2014/main" id="{2D59A237-D4FA-4E47-A6A7-6403A61D3129}"/>
              </a:ext>
            </a:extLst>
          </p:cNvPr>
          <p:cNvCxnSpPr>
            <a:cxnSpLocks/>
          </p:cNvCxnSpPr>
          <p:nvPr/>
        </p:nvCxnSpPr>
        <p:spPr>
          <a:xfrm>
            <a:off x="7466116" y="3749489"/>
            <a:ext cx="0" cy="29622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DBB131C-896E-5340-A629-2C95931CA73A}"/>
              </a:ext>
            </a:extLst>
          </p:cNvPr>
          <p:cNvCxnSpPr>
            <a:cxnSpLocks/>
          </p:cNvCxnSpPr>
          <p:nvPr/>
        </p:nvCxnSpPr>
        <p:spPr>
          <a:xfrm>
            <a:off x="7232545" y="3744855"/>
            <a:ext cx="0" cy="30086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E477973-ABFD-4B41-B83C-BA35E96AB3D3}"/>
              </a:ext>
            </a:extLst>
          </p:cNvPr>
          <p:cNvCxnSpPr/>
          <p:nvPr/>
        </p:nvCxnSpPr>
        <p:spPr>
          <a:xfrm>
            <a:off x="7222606" y="3930299"/>
            <a:ext cx="258418"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4F3822C-CBC4-FA43-A692-11AC432ED782}"/>
              </a:ext>
            </a:extLst>
          </p:cNvPr>
          <p:cNvSpPr txBox="1"/>
          <p:nvPr/>
        </p:nvSpPr>
        <p:spPr>
          <a:xfrm>
            <a:off x="3479788" y="3814882"/>
            <a:ext cx="1035861" cy="253916"/>
          </a:xfrm>
          <a:prstGeom prst="rect">
            <a:avLst/>
          </a:prstGeom>
          <a:noFill/>
        </p:spPr>
        <p:txBody>
          <a:bodyPr wrap="none" rtlCol="0">
            <a:spAutoFit/>
          </a:bodyPr>
          <a:lstStyle/>
          <a:p>
            <a:r>
              <a:rPr lang="en-US" sz="1050" dirty="0"/>
              <a:t>Pulse Extension</a:t>
            </a:r>
          </a:p>
        </p:txBody>
      </p:sp>
      <p:cxnSp>
        <p:nvCxnSpPr>
          <p:cNvPr id="31" name="Straight Connector 30">
            <a:extLst>
              <a:ext uri="{FF2B5EF4-FFF2-40B4-BE49-F238E27FC236}">
                <a16:creationId xmlns:a16="http://schemas.microsoft.com/office/drawing/2014/main" id="{2049B09F-491F-7545-B671-0D69FDDCE215}"/>
              </a:ext>
            </a:extLst>
          </p:cNvPr>
          <p:cNvCxnSpPr/>
          <p:nvPr/>
        </p:nvCxnSpPr>
        <p:spPr>
          <a:xfrm>
            <a:off x="4628494" y="3764398"/>
            <a:ext cx="0" cy="3708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A37CF6C-65F1-7741-80AC-8DDAB0DE93FC}"/>
              </a:ext>
            </a:extLst>
          </p:cNvPr>
          <p:cNvCxnSpPr/>
          <p:nvPr/>
        </p:nvCxnSpPr>
        <p:spPr>
          <a:xfrm>
            <a:off x="4494313" y="3759765"/>
            <a:ext cx="0" cy="3708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7DDABB20-E7E8-7B44-85F7-9514470629C5}"/>
              </a:ext>
            </a:extLst>
          </p:cNvPr>
          <p:cNvCxnSpPr>
            <a:cxnSpLocks/>
          </p:cNvCxnSpPr>
          <p:nvPr/>
        </p:nvCxnSpPr>
        <p:spPr>
          <a:xfrm>
            <a:off x="4484375" y="3945209"/>
            <a:ext cx="154059"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31F040F-9815-1F4F-80FF-2F43A14F2A12}"/>
              </a:ext>
            </a:extLst>
          </p:cNvPr>
          <p:cNvCxnSpPr/>
          <p:nvPr/>
        </p:nvCxnSpPr>
        <p:spPr>
          <a:xfrm>
            <a:off x="10254046" y="3774337"/>
            <a:ext cx="0" cy="3708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35B7209-C8A0-C648-BDCF-654C34579F8A}"/>
              </a:ext>
            </a:extLst>
          </p:cNvPr>
          <p:cNvCxnSpPr/>
          <p:nvPr/>
        </p:nvCxnSpPr>
        <p:spPr>
          <a:xfrm>
            <a:off x="9881329" y="3769704"/>
            <a:ext cx="0" cy="3708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D91757DF-C06F-B24B-B412-90E290F7C99C}"/>
              </a:ext>
            </a:extLst>
          </p:cNvPr>
          <p:cNvCxnSpPr>
            <a:cxnSpLocks/>
          </p:cNvCxnSpPr>
          <p:nvPr/>
        </p:nvCxnSpPr>
        <p:spPr>
          <a:xfrm>
            <a:off x="9871390" y="3955148"/>
            <a:ext cx="382656"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834D7EF9-407B-2747-9D1E-D80D7B292FB3}"/>
              </a:ext>
            </a:extLst>
          </p:cNvPr>
          <p:cNvSpPr>
            <a:spLocks noGrp="1"/>
          </p:cNvSpPr>
          <p:nvPr>
            <p:ph type="sldNum" sz="quarter" idx="12"/>
          </p:nvPr>
        </p:nvSpPr>
        <p:spPr/>
        <p:txBody>
          <a:bodyPr/>
          <a:lstStyle/>
          <a:p>
            <a:fld id="{9402E099-75C6-4785-BA6C-247B514205D8}" type="slidenum">
              <a:rPr lang="en-US" smtClean="0"/>
              <a:t>12</a:t>
            </a:fld>
            <a:endParaRPr lang="en-US"/>
          </a:p>
        </p:txBody>
      </p:sp>
      <p:sp>
        <p:nvSpPr>
          <p:cNvPr id="6" name="TextBox 5">
            <a:extLst>
              <a:ext uri="{FF2B5EF4-FFF2-40B4-BE49-F238E27FC236}">
                <a16:creationId xmlns:a16="http://schemas.microsoft.com/office/drawing/2014/main" id="{D36D07E9-FFF3-924D-8EDF-D50005A33F6D}"/>
              </a:ext>
            </a:extLst>
          </p:cNvPr>
          <p:cNvSpPr txBox="1"/>
          <p:nvPr/>
        </p:nvSpPr>
        <p:spPr>
          <a:xfrm>
            <a:off x="1578614" y="5690963"/>
            <a:ext cx="10173212" cy="923330"/>
          </a:xfrm>
          <a:prstGeom prst="rect">
            <a:avLst/>
          </a:prstGeom>
          <a:noFill/>
        </p:spPr>
        <p:txBody>
          <a:bodyPr wrap="square" rtlCol="0">
            <a:spAutoFit/>
          </a:bodyPr>
          <a:lstStyle/>
          <a:p>
            <a:r>
              <a:rPr lang="en-US" dirty="0"/>
              <a:t>Timing data was extracted by measuring time delay from the GPSDO sync to the leading edge for the primary pulse and by the pulse extension on the trailing edge for the delayed pulses. Timing data was acquired over the 4 hour dawn transition on January 29, 2020.</a:t>
            </a:r>
          </a:p>
        </p:txBody>
      </p:sp>
      <p:cxnSp>
        <p:nvCxnSpPr>
          <p:cNvPr id="37" name="Straight Connector 36">
            <a:extLst>
              <a:ext uri="{FF2B5EF4-FFF2-40B4-BE49-F238E27FC236}">
                <a16:creationId xmlns:a16="http://schemas.microsoft.com/office/drawing/2014/main" id="{9C781FB4-7FF7-E44F-A54E-AB849043D9B4}"/>
              </a:ext>
            </a:extLst>
          </p:cNvPr>
          <p:cNvCxnSpPr/>
          <p:nvPr/>
        </p:nvCxnSpPr>
        <p:spPr>
          <a:xfrm>
            <a:off x="3962400" y="4043233"/>
            <a:ext cx="0" cy="3708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31234DE-78DF-9F41-A8A4-FFB4DDEEB52F}"/>
              </a:ext>
            </a:extLst>
          </p:cNvPr>
          <p:cNvCxnSpPr>
            <a:cxnSpLocks/>
          </p:cNvCxnSpPr>
          <p:nvPr/>
        </p:nvCxnSpPr>
        <p:spPr>
          <a:xfrm>
            <a:off x="2751483" y="4038600"/>
            <a:ext cx="0" cy="78655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F636E57F-1554-DD4C-BBD2-C7A7813AC273}"/>
              </a:ext>
            </a:extLst>
          </p:cNvPr>
          <p:cNvCxnSpPr>
            <a:cxnSpLocks/>
          </p:cNvCxnSpPr>
          <p:nvPr/>
        </p:nvCxnSpPr>
        <p:spPr>
          <a:xfrm>
            <a:off x="2741544" y="4224044"/>
            <a:ext cx="1220856"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4237440B-D672-5B49-B236-E5B9F386B684}"/>
              </a:ext>
            </a:extLst>
          </p:cNvPr>
          <p:cNvSpPr txBox="1"/>
          <p:nvPr/>
        </p:nvSpPr>
        <p:spPr>
          <a:xfrm>
            <a:off x="2834041" y="4226306"/>
            <a:ext cx="930063" cy="253916"/>
          </a:xfrm>
          <a:prstGeom prst="rect">
            <a:avLst/>
          </a:prstGeom>
          <a:noFill/>
        </p:spPr>
        <p:txBody>
          <a:bodyPr wrap="none" rtlCol="0">
            <a:spAutoFit/>
          </a:bodyPr>
          <a:lstStyle/>
          <a:p>
            <a:r>
              <a:rPr lang="en-US" sz="1050" dirty="0"/>
              <a:t>Primary Pulse</a:t>
            </a:r>
          </a:p>
        </p:txBody>
      </p:sp>
    </p:spTree>
    <p:extLst>
      <p:ext uri="{BB962C8B-B14F-4D97-AF65-F5344CB8AC3E}">
        <p14:creationId xmlns:p14="http://schemas.microsoft.com/office/powerpoint/2010/main" val="15555129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Chart 17">
            <a:extLst>
              <a:ext uri="{FF2B5EF4-FFF2-40B4-BE49-F238E27FC236}">
                <a16:creationId xmlns:a16="http://schemas.microsoft.com/office/drawing/2014/main" id="{D6FAD93D-A53B-FB46-BB95-ADB0ECF1B50C}"/>
              </a:ext>
            </a:extLst>
          </p:cNvPr>
          <p:cNvGraphicFramePr>
            <a:graphicFrameLocks/>
          </p:cNvGraphicFramePr>
          <p:nvPr>
            <p:extLst/>
          </p:nvPr>
        </p:nvGraphicFramePr>
        <p:xfrm>
          <a:off x="5839522" y="3198751"/>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hart 14">
            <a:extLst>
              <a:ext uri="{FF2B5EF4-FFF2-40B4-BE49-F238E27FC236}">
                <a16:creationId xmlns:a16="http://schemas.microsoft.com/office/drawing/2014/main" id="{E96FEFD0-6AFB-DE45-A83C-25254012E521}"/>
              </a:ext>
            </a:extLst>
          </p:cNvPr>
          <p:cNvGraphicFramePr>
            <a:graphicFrameLocks/>
          </p:cNvGraphicFramePr>
          <p:nvPr>
            <p:extLst/>
          </p:nvPr>
        </p:nvGraphicFramePr>
        <p:xfrm>
          <a:off x="5839522" y="460113"/>
          <a:ext cx="457200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4" name="Title 3">
            <a:extLst>
              <a:ext uri="{FF2B5EF4-FFF2-40B4-BE49-F238E27FC236}">
                <a16:creationId xmlns:a16="http://schemas.microsoft.com/office/drawing/2014/main" id="{B6B93D52-8A14-0347-9676-520D4D22CBC1}"/>
              </a:ext>
            </a:extLst>
          </p:cNvPr>
          <p:cNvSpPr>
            <a:spLocks noGrp="1"/>
          </p:cNvSpPr>
          <p:nvPr>
            <p:ph type="title"/>
          </p:nvPr>
        </p:nvSpPr>
        <p:spPr>
          <a:xfrm>
            <a:off x="530087" y="455551"/>
            <a:ext cx="5309435" cy="5388658"/>
          </a:xfrm>
        </p:spPr>
        <p:txBody>
          <a:bodyPr>
            <a:normAutofit fontScale="90000"/>
          </a:bodyPr>
          <a:lstStyle/>
          <a:p>
            <a:pPr algn="l"/>
            <a:r>
              <a:rPr lang="en-US" sz="4000" dirty="0"/>
              <a:t>Scatter Plot of Primary and Delayed Pulses Clustered in Sequences Suggestive of Multiple Hop Modes</a:t>
            </a:r>
            <a:br>
              <a:rPr lang="en-US" sz="4000" dirty="0"/>
            </a:br>
            <a:br>
              <a:rPr lang="en-US" sz="3100" dirty="0"/>
            </a:br>
            <a:r>
              <a:rPr lang="en-US" sz="3100" dirty="0"/>
              <a:t>- </a:t>
            </a:r>
            <a:r>
              <a:rPr lang="en-US" sz="2700" dirty="0"/>
              <a:t>Negative slopes are consistent with decreasing path lengths from descending ionization layer.</a:t>
            </a:r>
            <a:br>
              <a:rPr lang="en-US" sz="2700" dirty="0"/>
            </a:br>
            <a:r>
              <a:rPr lang="en-US" sz="2700" dirty="0"/>
              <a:t>- Abrupt appearance of 3 Hop mode is consistent with spectrogram data and high angle propagation theory</a:t>
            </a:r>
            <a:br>
              <a:rPr lang="en-US" sz="2700" dirty="0"/>
            </a:br>
            <a:endParaRPr lang="en-US" dirty="0"/>
          </a:p>
        </p:txBody>
      </p:sp>
      <p:sp>
        <p:nvSpPr>
          <p:cNvPr id="2" name="TextBox 1">
            <a:extLst>
              <a:ext uri="{FF2B5EF4-FFF2-40B4-BE49-F238E27FC236}">
                <a16:creationId xmlns:a16="http://schemas.microsoft.com/office/drawing/2014/main" id="{CD0DF621-7303-D246-A000-4C9FD3E00212}"/>
              </a:ext>
            </a:extLst>
          </p:cNvPr>
          <p:cNvSpPr txBox="1"/>
          <p:nvPr/>
        </p:nvSpPr>
        <p:spPr>
          <a:xfrm>
            <a:off x="1827726" y="5875691"/>
            <a:ext cx="8230673" cy="923330"/>
          </a:xfrm>
          <a:prstGeom prst="rect">
            <a:avLst/>
          </a:prstGeom>
          <a:noFill/>
        </p:spPr>
        <p:txBody>
          <a:bodyPr wrap="square" rtlCol="0">
            <a:spAutoFit/>
          </a:bodyPr>
          <a:lstStyle/>
          <a:p>
            <a:pPr algn="ctr"/>
            <a:r>
              <a:rPr lang="en-US" dirty="0"/>
              <a:t>Actual arrival times of second and third delayed pulses can be estimated by adding the delay times in the top graph to the Primary arrival times in the bottom graph.  Effective virtual height descent rate available from slopes.</a:t>
            </a:r>
          </a:p>
        </p:txBody>
      </p:sp>
      <p:sp>
        <p:nvSpPr>
          <p:cNvPr id="3" name="TextBox 2">
            <a:extLst>
              <a:ext uri="{FF2B5EF4-FFF2-40B4-BE49-F238E27FC236}">
                <a16:creationId xmlns:a16="http://schemas.microsoft.com/office/drawing/2014/main" id="{8B402173-56B0-2946-B201-C047C1F41509}"/>
              </a:ext>
            </a:extLst>
          </p:cNvPr>
          <p:cNvSpPr txBox="1"/>
          <p:nvPr/>
        </p:nvSpPr>
        <p:spPr>
          <a:xfrm>
            <a:off x="10159729" y="4823791"/>
            <a:ext cx="742511" cy="369332"/>
          </a:xfrm>
          <a:prstGeom prst="rect">
            <a:avLst/>
          </a:prstGeom>
          <a:noFill/>
        </p:spPr>
        <p:txBody>
          <a:bodyPr wrap="none" rtlCol="0">
            <a:spAutoFit/>
          </a:bodyPr>
          <a:lstStyle/>
          <a:p>
            <a:r>
              <a:rPr lang="en-US" dirty="0"/>
              <a:t>1 Hop</a:t>
            </a:r>
          </a:p>
        </p:txBody>
      </p:sp>
      <p:sp>
        <p:nvSpPr>
          <p:cNvPr id="6" name="TextBox 5">
            <a:extLst>
              <a:ext uri="{FF2B5EF4-FFF2-40B4-BE49-F238E27FC236}">
                <a16:creationId xmlns:a16="http://schemas.microsoft.com/office/drawing/2014/main" id="{D41D812E-AD91-0E40-8D47-35E473B53EF2}"/>
              </a:ext>
            </a:extLst>
          </p:cNvPr>
          <p:cNvSpPr txBox="1"/>
          <p:nvPr/>
        </p:nvSpPr>
        <p:spPr>
          <a:xfrm>
            <a:off x="10159730" y="2265257"/>
            <a:ext cx="742511" cy="369332"/>
          </a:xfrm>
          <a:prstGeom prst="rect">
            <a:avLst/>
          </a:prstGeom>
          <a:noFill/>
        </p:spPr>
        <p:txBody>
          <a:bodyPr wrap="none" rtlCol="0">
            <a:spAutoFit/>
          </a:bodyPr>
          <a:lstStyle/>
          <a:p>
            <a:r>
              <a:rPr lang="en-US" dirty="0"/>
              <a:t>2 Hop</a:t>
            </a:r>
          </a:p>
        </p:txBody>
      </p:sp>
      <p:sp>
        <p:nvSpPr>
          <p:cNvPr id="8" name="TextBox 7">
            <a:extLst>
              <a:ext uri="{FF2B5EF4-FFF2-40B4-BE49-F238E27FC236}">
                <a16:creationId xmlns:a16="http://schemas.microsoft.com/office/drawing/2014/main" id="{D9B5CBF6-1246-7F4F-84B8-587AC8CBBCA1}"/>
              </a:ext>
            </a:extLst>
          </p:cNvPr>
          <p:cNvSpPr txBox="1"/>
          <p:nvPr/>
        </p:nvSpPr>
        <p:spPr>
          <a:xfrm>
            <a:off x="10159728" y="1827151"/>
            <a:ext cx="742511" cy="369332"/>
          </a:xfrm>
          <a:prstGeom prst="rect">
            <a:avLst/>
          </a:prstGeom>
          <a:noFill/>
        </p:spPr>
        <p:txBody>
          <a:bodyPr wrap="none" rtlCol="0">
            <a:spAutoFit/>
          </a:bodyPr>
          <a:lstStyle/>
          <a:p>
            <a:r>
              <a:rPr lang="en-US" dirty="0"/>
              <a:t>3 Hop</a:t>
            </a:r>
          </a:p>
        </p:txBody>
      </p:sp>
      <p:sp>
        <p:nvSpPr>
          <p:cNvPr id="9" name="TextBox 8">
            <a:extLst>
              <a:ext uri="{FF2B5EF4-FFF2-40B4-BE49-F238E27FC236}">
                <a16:creationId xmlns:a16="http://schemas.microsoft.com/office/drawing/2014/main" id="{CF623547-A374-C248-B050-0AD24FA0A678}"/>
              </a:ext>
            </a:extLst>
          </p:cNvPr>
          <p:cNvSpPr txBox="1"/>
          <p:nvPr/>
        </p:nvSpPr>
        <p:spPr>
          <a:xfrm>
            <a:off x="10159728" y="1325216"/>
            <a:ext cx="2027543" cy="369332"/>
          </a:xfrm>
          <a:prstGeom prst="rect">
            <a:avLst/>
          </a:prstGeom>
          <a:noFill/>
        </p:spPr>
        <p:txBody>
          <a:bodyPr wrap="none" rtlCol="0">
            <a:spAutoFit/>
          </a:bodyPr>
          <a:lstStyle/>
          <a:p>
            <a:r>
              <a:rPr lang="en-US" dirty="0"/>
              <a:t>4 Hop or Pedersen?</a:t>
            </a:r>
          </a:p>
        </p:txBody>
      </p:sp>
      <p:sp>
        <p:nvSpPr>
          <p:cNvPr id="10" name="Slide Number Placeholder 9">
            <a:extLst>
              <a:ext uri="{FF2B5EF4-FFF2-40B4-BE49-F238E27FC236}">
                <a16:creationId xmlns:a16="http://schemas.microsoft.com/office/drawing/2014/main" id="{2D2CC923-80CB-2A49-8A57-4ACE76AA69E7}"/>
              </a:ext>
            </a:extLst>
          </p:cNvPr>
          <p:cNvSpPr>
            <a:spLocks noGrp="1"/>
          </p:cNvSpPr>
          <p:nvPr>
            <p:ph type="sldNum" sz="quarter" idx="12"/>
          </p:nvPr>
        </p:nvSpPr>
        <p:spPr>
          <a:xfrm>
            <a:off x="9312965" y="6453038"/>
            <a:ext cx="2743200" cy="365125"/>
          </a:xfrm>
        </p:spPr>
        <p:txBody>
          <a:bodyPr/>
          <a:lstStyle/>
          <a:p>
            <a:fld id="{CFF50D0F-AD4F-0C4A-8A55-50452A8E6719}" type="slidenum">
              <a:rPr lang="en-US" smtClean="0"/>
              <a:t>13</a:t>
            </a:fld>
            <a:endParaRPr lang="en-US" dirty="0"/>
          </a:p>
        </p:txBody>
      </p:sp>
      <p:cxnSp>
        <p:nvCxnSpPr>
          <p:cNvPr id="12" name="Straight Connector 11">
            <a:extLst>
              <a:ext uri="{FF2B5EF4-FFF2-40B4-BE49-F238E27FC236}">
                <a16:creationId xmlns:a16="http://schemas.microsoft.com/office/drawing/2014/main" id="{D18AF8A7-AB54-CD40-96F2-D20C993F116C}"/>
              </a:ext>
            </a:extLst>
          </p:cNvPr>
          <p:cNvCxnSpPr/>
          <p:nvPr/>
        </p:nvCxnSpPr>
        <p:spPr>
          <a:xfrm>
            <a:off x="7877478" y="1136498"/>
            <a:ext cx="0" cy="21773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792890F-E689-FB4A-929C-AB407BD74254}"/>
              </a:ext>
            </a:extLst>
          </p:cNvPr>
          <p:cNvCxnSpPr/>
          <p:nvPr/>
        </p:nvCxnSpPr>
        <p:spPr>
          <a:xfrm>
            <a:off x="8762007" y="1143126"/>
            <a:ext cx="0" cy="21773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753B053-2648-B447-91B8-C04423ACD209}"/>
              </a:ext>
            </a:extLst>
          </p:cNvPr>
          <p:cNvSpPr txBox="1"/>
          <p:nvPr/>
        </p:nvSpPr>
        <p:spPr>
          <a:xfrm>
            <a:off x="6613491" y="1106867"/>
            <a:ext cx="1306191" cy="276999"/>
          </a:xfrm>
          <a:prstGeom prst="rect">
            <a:avLst/>
          </a:prstGeom>
          <a:noFill/>
        </p:spPr>
        <p:txBody>
          <a:bodyPr wrap="none" rtlCol="0">
            <a:spAutoFit/>
          </a:bodyPr>
          <a:lstStyle/>
          <a:p>
            <a:r>
              <a:rPr lang="en-US" sz="1200" dirty="0">
                <a:solidFill>
                  <a:srgbClr val="FF0000"/>
                </a:solidFill>
              </a:rPr>
              <a:t>SR WA5FRF 1325z</a:t>
            </a:r>
          </a:p>
        </p:txBody>
      </p:sp>
      <p:cxnSp>
        <p:nvCxnSpPr>
          <p:cNvPr id="16" name="Straight Connector 15">
            <a:extLst>
              <a:ext uri="{FF2B5EF4-FFF2-40B4-BE49-F238E27FC236}">
                <a16:creationId xmlns:a16="http://schemas.microsoft.com/office/drawing/2014/main" id="{11733997-8AAB-1346-BC8B-A5D77203E69A}"/>
              </a:ext>
            </a:extLst>
          </p:cNvPr>
          <p:cNvCxnSpPr>
            <a:cxnSpLocks/>
          </p:cNvCxnSpPr>
          <p:nvPr/>
        </p:nvCxnSpPr>
        <p:spPr>
          <a:xfrm>
            <a:off x="6443003" y="2335597"/>
            <a:ext cx="3601328" cy="126254"/>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7009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A319B-FF12-904A-9C2A-E9BA136A23B5}"/>
              </a:ext>
            </a:extLst>
          </p:cNvPr>
          <p:cNvSpPr>
            <a:spLocks noGrp="1"/>
          </p:cNvSpPr>
          <p:nvPr>
            <p:ph type="title"/>
          </p:nvPr>
        </p:nvSpPr>
        <p:spPr>
          <a:xfrm>
            <a:off x="506437" y="253707"/>
            <a:ext cx="11278577" cy="1542169"/>
          </a:xfrm>
        </p:spPr>
        <p:txBody>
          <a:bodyPr>
            <a:noAutofit/>
          </a:bodyPr>
          <a:lstStyle/>
          <a:p>
            <a:r>
              <a:rPr lang="en-US" sz="3600" dirty="0"/>
              <a:t>Measured TOF’s were Consistent with Theoretical TOF’s for a 255km Refraction Layer and Support Premise that Delayed Pulses Are from Multiple Hops </a:t>
            </a:r>
          </a:p>
        </p:txBody>
      </p:sp>
      <p:sp>
        <p:nvSpPr>
          <p:cNvPr id="3" name="Slide Number Placeholder 2">
            <a:extLst>
              <a:ext uri="{FF2B5EF4-FFF2-40B4-BE49-F238E27FC236}">
                <a16:creationId xmlns:a16="http://schemas.microsoft.com/office/drawing/2014/main" id="{1CC3646D-8DCD-D34F-8866-41A9371740F8}"/>
              </a:ext>
            </a:extLst>
          </p:cNvPr>
          <p:cNvSpPr>
            <a:spLocks noGrp="1"/>
          </p:cNvSpPr>
          <p:nvPr>
            <p:ph type="sldNum" sz="quarter" idx="12"/>
          </p:nvPr>
        </p:nvSpPr>
        <p:spPr/>
        <p:txBody>
          <a:bodyPr/>
          <a:lstStyle/>
          <a:p>
            <a:fld id="{CFF50D0F-AD4F-0C4A-8A55-50452A8E6719}" type="slidenum">
              <a:rPr lang="en-US" smtClean="0"/>
              <a:t>14</a:t>
            </a:fld>
            <a:endParaRPr lang="en-US"/>
          </a:p>
        </p:txBody>
      </p:sp>
      <p:graphicFrame>
        <p:nvGraphicFramePr>
          <p:cNvPr id="4" name="Table 3">
            <a:extLst>
              <a:ext uri="{FF2B5EF4-FFF2-40B4-BE49-F238E27FC236}">
                <a16:creationId xmlns:a16="http://schemas.microsoft.com/office/drawing/2014/main" id="{252EEBEC-72D1-8346-A77C-A4A9A6173222}"/>
              </a:ext>
            </a:extLst>
          </p:cNvPr>
          <p:cNvGraphicFramePr>
            <a:graphicFrameLocks noGrp="1"/>
          </p:cNvGraphicFramePr>
          <p:nvPr>
            <p:extLst/>
          </p:nvPr>
        </p:nvGraphicFramePr>
        <p:xfrm>
          <a:off x="-441960" y="-9049337"/>
          <a:ext cx="10515600" cy="3720894"/>
        </p:xfrm>
        <a:graphic>
          <a:graphicData uri="http://schemas.openxmlformats.org/drawingml/2006/table">
            <a:tbl>
              <a:tblPr>
                <a:tableStyleId>{5C22544A-7EE6-4342-B048-85BDC9FD1C3A}</a:tableStyleId>
              </a:tblPr>
              <a:tblGrid>
                <a:gridCol w="657225">
                  <a:extLst>
                    <a:ext uri="{9D8B030D-6E8A-4147-A177-3AD203B41FA5}">
                      <a16:colId xmlns:a16="http://schemas.microsoft.com/office/drawing/2014/main" val="771761149"/>
                    </a:ext>
                  </a:extLst>
                </a:gridCol>
                <a:gridCol w="657225">
                  <a:extLst>
                    <a:ext uri="{9D8B030D-6E8A-4147-A177-3AD203B41FA5}">
                      <a16:colId xmlns:a16="http://schemas.microsoft.com/office/drawing/2014/main" val="898627430"/>
                    </a:ext>
                  </a:extLst>
                </a:gridCol>
                <a:gridCol w="657225">
                  <a:extLst>
                    <a:ext uri="{9D8B030D-6E8A-4147-A177-3AD203B41FA5}">
                      <a16:colId xmlns:a16="http://schemas.microsoft.com/office/drawing/2014/main" val="3627672858"/>
                    </a:ext>
                  </a:extLst>
                </a:gridCol>
                <a:gridCol w="657225">
                  <a:extLst>
                    <a:ext uri="{9D8B030D-6E8A-4147-A177-3AD203B41FA5}">
                      <a16:colId xmlns:a16="http://schemas.microsoft.com/office/drawing/2014/main" val="187720310"/>
                    </a:ext>
                  </a:extLst>
                </a:gridCol>
                <a:gridCol w="657225">
                  <a:extLst>
                    <a:ext uri="{9D8B030D-6E8A-4147-A177-3AD203B41FA5}">
                      <a16:colId xmlns:a16="http://schemas.microsoft.com/office/drawing/2014/main" val="4043241011"/>
                    </a:ext>
                  </a:extLst>
                </a:gridCol>
                <a:gridCol w="657225">
                  <a:extLst>
                    <a:ext uri="{9D8B030D-6E8A-4147-A177-3AD203B41FA5}">
                      <a16:colId xmlns:a16="http://schemas.microsoft.com/office/drawing/2014/main" val="690019380"/>
                    </a:ext>
                  </a:extLst>
                </a:gridCol>
                <a:gridCol w="657225">
                  <a:extLst>
                    <a:ext uri="{9D8B030D-6E8A-4147-A177-3AD203B41FA5}">
                      <a16:colId xmlns:a16="http://schemas.microsoft.com/office/drawing/2014/main" val="1653795569"/>
                    </a:ext>
                  </a:extLst>
                </a:gridCol>
                <a:gridCol w="657225">
                  <a:extLst>
                    <a:ext uri="{9D8B030D-6E8A-4147-A177-3AD203B41FA5}">
                      <a16:colId xmlns:a16="http://schemas.microsoft.com/office/drawing/2014/main" val="2268259335"/>
                    </a:ext>
                  </a:extLst>
                </a:gridCol>
                <a:gridCol w="657225">
                  <a:extLst>
                    <a:ext uri="{9D8B030D-6E8A-4147-A177-3AD203B41FA5}">
                      <a16:colId xmlns:a16="http://schemas.microsoft.com/office/drawing/2014/main" val="718218092"/>
                    </a:ext>
                  </a:extLst>
                </a:gridCol>
                <a:gridCol w="657225">
                  <a:extLst>
                    <a:ext uri="{9D8B030D-6E8A-4147-A177-3AD203B41FA5}">
                      <a16:colId xmlns:a16="http://schemas.microsoft.com/office/drawing/2014/main" val="1776705551"/>
                    </a:ext>
                  </a:extLst>
                </a:gridCol>
                <a:gridCol w="657225">
                  <a:extLst>
                    <a:ext uri="{9D8B030D-6E8A-4147-A177-3AD203B41FA5}">
                      <a16:colId xmlns:a16="http://schemas.microsoft.com/office/drawing/2014/main" val="3164145691"/>
                    </a:ext>
                  </a:extLst>
                </a:gridCol>
                <a:gridCol w="657225">
                  <a:extLst>
                    <a:ext uri="{9D8B030D-6E8A-4147-A177-3AD203B41FA5}">
                      <a16:colId xmlns:a16="http://schemas.microsoft.com/office/drawing/2014/main" val="446295122"/>
                    </a:ext>
                  </a:extLst>
                </a:gridCol>
                <a:gridCol w="657225">
                  <a:extLst>
                    <a:ext uri="{9D8B030D-6E8A-4147-A177-3AD203B41FA5}">
                      <a16:colId xmlns:a16="http://schemas.microsoft.com/office/drawing/2014/main" val="979964183"/>
                    </a:ext>
                  </a:extLst>
                </a:gridCol>
                <a:gridCol w="657225">
                  <a:extLst>
                    <a:ext uri="{9D8B030D-6E8A-4147-A177-3AD203B41FA5}">
                      <a16:colId xmlns:a16="http://schemas.microsoft.com/office/drawing/2014/main" val="2461651642"/>
                    </a:ext>
                  </a:extLst>
                </a:gridCol>
                <a:gridCol w="657225">
                  <a:extLst>
                    <a:ext uri="{9D8B030D-6E8A-4147-A177-3AD203B41FA5}">
                      <a16:colId xmlns:a16="http://schemas.microsoft.com/office/drawing/2014/main" val="1086247739"/>
                    </a:ext>
                  </a:extLst>
                </a:gridCol>
                <a:gridCol w="657225">
                  <a:extLst>
                    <a:ext uri="{9D8B030D-6E8A-4147-A177-3AD203B41FA5}">
                      <a16:colId xmlns:a16="http://schemas.microsoft.com/office/drawing/2014/main" val="1792887951"/>
                    </a:ext>
                  </a:extLst>
                </a:gridCol>
              </a:tblGrid>
              <a:tr h="161778">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665581852"/>
                  </a:ext>
                </a:extLst>
              </a:tr>
              <a:tr h="161778">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921221497"/>
                  </a:ext>
                </a:extLst>
              </a:tr>
              <a:tr h="161778">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528263440"/>
                  </a:ext>
                </a:extLst>
              </a:tr>
              <a:tr h="161778">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4264297307"/>
                  </a:ext>
                </a:extLst>
              </a:tr>
              <a:tr h="161778">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778325041"/>
                  </a:ext>
                </a:extLst>
              </a:tr>
              <a:tr h="161778">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140004403"/>
                  </a:ext>
                </a:extLst>
              </a:tr>
              <a:tr h="161778">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413775920"/>
                  </a:ext>
                </a:extLst>
              </a:tr>
              <a:tr h="161778">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260709236"/>
                  </a:ext>
                </a:extLst>
              </a:tr>
              <a:tr h="161778">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28921039"/>
                  </a:ext>
                </a:extLst>
              </a:tr>
              <a:tr h="161778">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286607801"/>
                  </a:ext>
                </a:extLst>
              </a:tr>
              <a:tr h="161778">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467299314"/>
                  </a:ext>
                </a:extLst>
              </a:tr>
              <a:tr h="161778">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518978398"/>
                  </a:ext>
                </a:extLst>
              </a:tr>
              <a:tr h="161778">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236557253"/>
                  </a:ext>
                </a:extLst>
              </a:tr>
              <a:tr h="161778">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767519743"/>
                  </a:ext>
                </a:extLst>
              </a:tr>
              <a:tr h="161778">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347910699"/>
                  </a:ext>
                </a:extLst>
              </a:tr>
              <a:tr h="161778">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927357899"/>
                  </a:ext>
                </a:extLst>
              </a:tr>
              <a:tr h="161778">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022118030"/>
                  </a:ext>
                </a:extLst>
              </a:tr>
              <a:tr h="161778">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436071642"/>
                  </a:ext>
                </a:extLst>
              </a:tr>
              <a:tr h="161778">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952422853"/>
                  </a:ext>
                </a:extLst>
              </a:tr>
              <a:tr h="161778">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530666909"/>
                  </a:ext>
                </a:extLst>
              </a:tr>
              <a:tr h="161778">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950568207"/>
                  </a:ext>
                </a:extLst>
              </a:tr>
              <a:tr h="161778">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644905419"/>
                  </a:ext>
                </a:extLst>
              </a:tr>
              <a:tr h="161778">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996811882"/>
                  </a:ext>
                </a:extLst>
              </a:tr>
            </a:tbl>
          </a:graphicData>
        </a:graphic>
      </p:graphicFrame>
      <p:graphicFrame>
        <p:nvGraphicFramePr>
          <p:cNvPr id="5" name="Chart 4">
            <a:extLst>
              <a:ext uri="{FF2B5EF4-FFF2-40B4-BE49-F238E27FC236}">
                <a16:creationId xmlns:a16="http://schemas.microsoft.com/office/drawing/2014/main" id="{01A3D970-13BD-3541-AF34-1B689B4CBEBE}"/>
              </a:ext>
            </a:extLst>
          </p:cNvPr>
          <p:cNvGraphicFramePr>
            <a:graphicFrameLocks/>
          </p:cNvGraphicFramePr>
          <p:nvPr>
            <p:extLst>
              <p:ext uri="{D42A27DB-BD31-4B8C-83A1-F6EECF244321}">
                <p14:modId xmlns:p14="http://schemas.microsoft.com/office/powerpoint/2010/main" val="2174963329"/>
              </p:ext>
            </p:extLst>
          </p:nvPr>
        </p:nvGraphicFramePr>
        <p:xfrm>
          <a:off x="383540" y="1923463"/>
          <a:ext cx="5778500" cy="43053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3F3D039D-1249-9540-A16D-E3FF33360898}"/>
              </a:ext>
            </a:extLst>
          </p:cNvPr>
          <p:cNvGraphicFramePr>
            <a:graphicFrameLocks/>
          </p:cNvGraphicFramePr>
          <p:nvPr>
            <p:extLst>
              <p:ext uri="{D42A27DB-BD31-4B8C-83A1-F6EECF244321}">
                <p14:modId xmlns:p14="http://schemas.microsoft.com/office/powerpoint/2010/main" val="1989238372"/>
              </p:ext>
            </p:extLst>
          </p:nvPr>
        </p:nvGraphicFramePr>
        <p:xfrm>
          <a:off x="6162040" y="1923463"/>
          <a:ext cx="5740400" cy="4305300"/>
        </p:xfrm>
        <a:graphic>
          <a:graphicData uri="http://schemas.openxmlformats.org/drawingml/2006/chart">
            <c:chart xmlns:c="http://schemas.openxmlformats.org/drawingml/2006/chart" xmlns:r="http://schemas.openxmlformats.org/officeDocument/2006/relationships" r:id="rId4"/>
          </a:graphicData>
        </a:graphic>
      </p:graphicFrame>
      <p:cxnSp>
        <p:nvCxnSpPr>
          <p:cNvPr id="7" name="Straight Connector 6">
            <a:extLst>
              <a:ext uri="{FF2B5EF4-FFF2-40B4-BE49-F238E27FC236}">
                <a16:creationId xmlns:a16="http://schemas.microsoft.com/office/drawing/2014/main" id="{7A831185-0798-854F-8F4A-B58DE11D535F}"/>
              </a:ext>
            </a:extLst>
          </p:cNvPr>
          <p:cNvCxnSpPr/>
          <p:nvPr/>
        </p:nvCxnSpPr>
        <p:spPr>
          <a:xfrm>
            <a:off x="8676640" y="2623331"/>
            <a:ext cx="0" cy="34290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15">
            <a:extLst>
              <a:ext uri="{FF2B5EF4-FFF2-40B4-BE49-F238E27FC236}">
                <a16:creationId xmlns:a16="http://schemas.microsoft.com/office/drawing/2014/main" id="{7A495C28-5071-1449-B974-6BBBC86CAEC6}"/>
              </a:ext>
            </a:extLst>
          </p:cNvPr>
          <p:cNvSpPr txBox="1"/>
          <p:nvPr/>
        </p:nvSpPr>
        <p:spPr>
          <a:xfrm>
            <a:off x="7171783" y="2662918"/>
            <a:ext cx="1504857" cy="261610"/>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100" dirty="0">
                <a:solidFill>
                  <a:srgbClr val="FF0000"/>
                </a:solidFill>
              </a:rPr>
              <a:t>WA5FRF Sunrise </a:t>
            </a:r>
            <a:r>
              <a:rPr lang="en-US" dirty="0">
                <a:solidFill>
                  <a:srgbClr val="FF0000"/>
                </a:solidFill>
              </a:rPr>
              <a:t>1325z</a:t>
            </a:r>
            <a:endParaRPr lang="en-US" sz="1100" dirty="0">
              <a:solidFill>
                <a:srgbClr val="FF0000"/>
              </a:solidFill>
            </a:endParaRPr>
          </a:p>
        </p:txBody>
      </p:sp>
      <p:sp>
        <p:nvSpPr>
          <p:cNvPr id="8" name="TextBox 14">
            <a:extLst>
              <a:ext uri="{FF2B5EF4-FFF2-40B4-BE49-F238E27FC236}">
                <a16:creationId xmlns:a16="http://schemas.microsoft.com/office/drawing/2014/main" id="{3015CD49-783E-FB44-8CEC-0C8B3340DCF2}"/>
              </a:ext>
            </a:extLst>
          </p:cNvPr>
          <p:cNvSpPr txBox="1"/>
          <p:nvPr/>
        </p:nvSpPr>
        <p:spPr>
          <a:xfrm>
            <a:off x="9796621" y="2662918"/>
            <a:ext cx="1342034" cy="26161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100" dirty="0">
                <a:solidFill>
                  <a:srgbClr val="FF0000"/>
                </a:solidFill>
              </a:rPr>
              <a:t>WWV Sunrise 1414z</a:t>
            </a:r>
          </a:p>
        </p:txBody>
      </p:sp>
      <p:sp>
        <p:nvSpPr>
          <p:cNvPr id="10" name="TextBox 16">
            <a:extLst>
              <a:ext uri="{FF2B5EF4-FFF2-40B4-BE49-F238E27FC236}">
                <a16:creationId xmlns:a16="http://schemas.microsoft.com/office/drawing/2014/main" id="{57BBD6AF-1D72-7E41-88AB-9AB58A8FA494}"/>
              </a:ext>
            </a:extLst>
          </p:cNvPr>
          <p:cNvSpPr txBox="1"/>
          <p:nvPr/>
        </p:nvSpPr>
        <p:spPr>
          <a:xfrm>
            <a:off x="5069840" y="2634663"/>
            <a:ext cx="523875" cy="265113"/>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100"/>
              <a:t>4 Hop</a:t>
            </a:r>
          </a:p>
        </p:txBody>
      </p:sp>
      <p:sp>
        <p:nvSpPr>
          <p:cNvPr id="11" name="TextBox 17">
            <a:extLst>
              <a:ext uri="{FF2B5EF4-FFF2-40B4-BE49-F238E27FC236}">
                <a16:creationId xmlns:a16="http://schemas.microsoft.com/office/drawing/2014/main" id="{EE41FA5A-E1DE-B846-ACA8-E7DDE0B0C7FB}"/>
              </a:ext>
            </a:extLst>
          </p:cNvPr>
          <p:cNvSpPr txBox="1"/>
          <p:nvPr/>
        </p:nvSpPr>
        <p:spPr>
          <a:xfrm>
            <a:off x="5069840" y="3498263"/>
            <a:ext cx="523875" cy="265113"/>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100"/>
              <a:t>3 Hop</a:t>
            </a:r>
          </a:p>
        </p:txBody>
      </p:sp>
      <p:sp>
        <p:nvSpPr>
          <p:cNvPr id="12" name="TextBox 18">
            <a:extLst>
              <a:ext uri="{FF2B5EF4-FFF2-40B4-BE49-F238E27FC236}">
                <a16:creationId xmlns:a16="http://schemas.microsoft.com/office/drawing/2014/main" id="{0D0C59C0-0BB3-A940-AF30-7C2D88379FB3}"/>
              </a:ext>
            </a:extLst>
          </p:cNvPr>
          <p:cNvSpPr txBox="1"/>
          <p:nvPr/>
        </p:nvSpPr>
        <p:spPr>
          <a:xfrm>
            <a:off x="5057140" y="4285663"/>
            <a:ext cx="523875" cy="265113"/>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100"/>
              <a:t>2 Hop</a:t>
            </a:r>
          </a:p>
        </p:txBody>
      </p:sp>
      <p:sp>
        <p:nvSpPr>
          <p:cNvPr id="13" name="TextBox 19">
            <a:extLst>
              <a:ext uri="{FF2B5EF4-FFF2-40B4-BE49-F238E27FC236}">
                <a16:creationId xmlns:a16="http://schemas.microsoft.com/office/drawing/2014/main" id="{ADBCDD04-205E-EC48-8520-0F77FA3E10DA}"/>
              </a:ext>
            </a:extLst>
          </p:cNvPr>
          <p:cNvSpPr txBox="1"/>
          <p:nvPr/>
        </p:nvSpPr>
        <p:spPr>
          <a:xfrm>
            <a:off x="5057140" y="4869863"/>
            <a:ext cx="523875" cy="265113"/>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100"/>
              <a:t>1 Hop</a:t>
            </a:r>
          </a:p>
        </p:txBody>
      </p:sp>
      <p:sp>
        <p:nvSpPr>
          <p:cNvPr id="14" name="TextBox 13">
            <a:extLst>
              <a:ext uri="{FF2B5EF4-FFF2-40B4-BE49-F238E27FC236}">
                <a16:creationId xmlns:a16="http://schemas.microsoft.com/office/drawing/2014/main" id="{C3D97DC1-A3BA-FE4D-B483-E332E30E1AC8}"/>
              </a:ext>
            </a:extLst>
          </p:cNvPr>
          <p:cNvSpPr txBox="1"/>
          <p:nvPr/>
        </p:nvSpPr>
        <p:spPr>
          <a:xfrm>
            <a:off x="252582" y="6033184"/>
            <a:ext cx="5625296" cy="646331"/>
          </a:xfrm>
          <a:prstGeom prst="rect">
            <a:avLst/>
          </a:prstGeom>
          <a:noFill/>
        </p:spPr>
        <p:txBody>
          <a:bodyPr wrap="square" rtlCol="0">
            <a:spAutoFit/>
          </a:bodyPr>
          <a:lstStyle/>
          <a:p>
            <a:pPr algn="ctr"/>
            <a:r>
              <a:rPr lang="en-US" dirty="0"/>
              <a:t>Geometric Times Of Flight plotted in descending order and cropped to approximately match measured data. </a:t>
            </a:r>
          </a:p>
        </p:txBody>
      </p:sp>
      <p:cxnSp>
        <p:nvCxnSpPr>
          <p:cNvPr id="16" name="Straight Arrow Connector 15">
            <a:extLst>
              <a:ext uri="{FF2B5EF4-FFF2-40B4-BE49-F238E27FC236}">
                <a16:creationId xmlns:a16="http://schemas.microsoft.com/office/drawing/2014/main" id="{07A0A5EF-6474-0941-A79E-FD2426ED8BA1}"/>
              </a:ext>
            </a:extLst>
          </p:cNvPr>
          <p:cNvCxnSpPr/>
          <p:nvPr/>
        </p:nvCxnSpPr>
        <p:spPr>
          <a:xfrm>
            <a:off x="5837949" y="2973684"/>
            <a:ext cx="648182"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6D7FA77-32F3-0B4C-A077-9482FA872A75}"/>
              </a:ext>
            </a:extLst>
          </p:cNvPr>
          <p:cNvSpPr txBox="1"/>
          <p:nvPr/>
        </p:nvSpPr>
        <p:spPr>
          <a:xfrm>
            <a:off x="5767012" y="2391550"/>
            <a:ext cx="836446" cy="523220"/>
          </a:xfrm>
          <a:prstGeom prst="rect">
            <a:avLst/>
          </a:prstGeom>
          <a:noFill/>
        </p:spPr>
        <p:txBody>
          <a:bodyPr wrap="none" rtlCol="0">
            <a:spAutoFit/>
          </a:bodyPr>
          <a:lstStyle/>
          <a:p>
            <a:pPr algn="ctr"/>
            <a:r>
              <a:rPr lang="en-US" sz="1400" dirty="0"/>
              <a:t>Matched</a:t>
            </a:r>
          </a:p>
          <a:p>
            <a:pPr algn="ctr"/>
            <a:r>
              <a:rPr lang="en-US" sz="1400" dirty="0"/>
              <a:t>Scales</a:t>
            </a:r>
          </a:p>
        </p:txBody>
      </p:sp>
    </p:spTree>
    <p:extLst>
      <p:ext uri="{BB962C8B-B14F-4D97-AF65-F5344CB8AC3E}">
        <p14:creationId xmlns:p14="http://schemas.microsoft.com/office/powerpoint/2010/main" val="38936119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F80CC-871C-3343-A76F-8468D94512AC}"/>
              </a:ext>
            </a:extLst>
          </p:cNvPr>
          <p:cNvSpPr>
            <a:spLocks noGrp="1"/>
          </p:cNvSpPr>
          <p:nvPr>
            <p:ph type="title"/>
          </p:nvPr>
        </p:nvSpPr>
        <p:spPr>
          <a:xfrm>
            <a:off x="1143000" y="144720"/>
            <a:ext cx="10058400" cy="1963522"/>
          </a:xfrm>
        </p:spPr>
        <p:txBody>
          <a:bodyPr>
            <a:normAutofit fontScale="90000"/>
          </a:bodyPr>
          <a:lstStyle/>
          <a:p>
            <a:r>
              <a:rPr lang="en-US" dirty="0"/>
              <a:t>Measured 1-Hop Arrival Time is Consistent with Single Hop PHaRLAP Ray Trace Modeling</a:t>
            </a:r>
            <a:br>
              <a:rPr lang="en-US" dirty="0"/>
            </a:br>
            <a:r>
              <a:rPr lang="en-US" sz="2325" dirty="0"/>
              <a:t>PHaRLAP</a:t>
            </a:r>
            <a:r>
              <a:rPr lang="en-US" dirty="0"/>
              <a:t> </a:t>
            </a:r>
            <a:r>
              <a:rPr lang="en-US" sz="2325" dirty="0"/>
              <a:t>Simulation Data Provided by Nathaniel Frissell W2NAF</a:t>
            </a:r>
            <a:endParaRPr lang="en-US" dirty="0"/>
          </a:p>
        </p:txBody>
      </p:sp>
      <p:pic>
        <p:nvPicPr>
          <p:cNvPr id="4" name="Picture 3">
            <a:extLst>
              <a:ext uri="{FF2B5EF4-FFF2-40B4-BE49-F238E27FC236}">
                <a16:creationId xmlns:a16="http://schemas.microsoft.com/office/drawing/2014/main" id="{DD3DD0A2-DCF6-844A-99CC-DA84471FBE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13476" y="2330299"/>
            <a:ext cx="6450617" cy="3314375"/>
          </a:xfrm>
          <a:prstGeom prst="rect">
            <a:avLst/>
          </a:prstGeom>
        </p:spPr>
      </p:pic>
      <p:sp>
        <p:nvSpPr>
          <p:cNvPr id="5" name="TextBox 4">
            <a:extLst>
              <a:ext uri="{FF2B5EF4-FFF2-40B4-BE49-F238E27FC236}">
                <a16:creationId xmlns:a16="http://schemas.microsoft.com/office/drawing/2014/main" id="{B65765B4-CF1A-2E4A-85BC-F768F4E6ED05}"/>
              </a:ext>
            </a:extLst>
          </p:cNvPr>
          <p:cNvSpPr txBox="1"/>
          <p:nvPr/>
        </p:nvSpPr>
        <p:spPr>
          <a:xfrm>
            <a:off x="1602560" y="2688958"/>
            <a:ext cx="2488169" cy="715581"/>
          </a:xfrm>
          <a:prstGeom prst="rect">
            <a:avLst/>
          </a:prstGeom>
          <a:noFill/>
        </p:spPr>
        <p:txBody>
          <a:bodyPr wrap="square" rtlCol="0">
            <a:spAutoFit/>
          </a:bodyPr>
          <a:lstStyle/>
          <a:p>
            <a:r>
              <a:rPr lang="en-US" sz="1350" dirty="0"/>
              <a:t>Refraction height inferred from idealized geometry consistent PHaRLAP prediction. </a:t>
            </a:r>
          </a:p>
        </p:txBody>
      </p:sp>
      <p:sp>
        <p:nvSpPr>
          <p:cNvPr id="6" name="TextBox 5">
            <a:extLst>
              <a:ext uri="{FF2B5EF4-FFF2-40B4-BE49-F238E27FC236}">
                <a16:creationId xmlns:a16="http://schemas.microsoft.com/office/drawing/2014/main" id="{54EDDE67-1DA0-B04C-BE20-AA512810A00D}"/>
              </a:ext>
            </a:extLst>
          </p:cNvPr>
          <p:cNvSpPr txBox="1"/>
          <p:nvPr/>
        </p:nvSpPr>
        <p:spPr>
          <a:xfrm>
            <a:off x="4214853" y="5588169"/>
            <a:ext cx="6125156" cy="507831"/>
          </a:xfrm>
          <a:prstGeom prst="rect">
            <a:avLst/>
          </a:prstGeom>
          <a:noFill/>
        </p:spPr>
        <p:txBody>
          <a:bodyPr wrap="square" rtlCol="0">
            <a:spAutoFit/>
          </a:bodyPr>
          <a:lstStyle/>
          <a:p>
            <a:r>
              <a:rPr lang="en-US" sz="1350" dirty="0"/>
              <a:t>Predicted group delay near 5 mS consistent with measured arrival time of 4.93 mS for primary 1-hop mode at 1201z. T = 9.68 (GPSDO) – 4.75 (IC-7610) = 4.93 mS.</a:t>
            </a:r>
          </a:p>
        </p:txBody>
      </p:sp>
      <p:pic>
        <p:nvPicPr>
          <p:cNvPr id="8" name="Picture 7">
            <a:extLst>
              <a:ext uri="{FF2B5EF4-FFF2-40B4-BE49-F238E27FC236}">
                <a16:creationId xmlns:a16="http://schemas.microsoft.com/office/drawing/2014/main" id="{B527C76C-8E37-7249-897E-C3334F036D0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79813" y="3722206"/>
            <a:ext cx="2533662" cy="2048703"/>
          </a:xfrm>
          <a:prstGeom prst="rect">
            <a:avLst/>
          </a:prstGeom>
        </p:spPr>
      </p:pic>
      <p:cxnSp>
        <p:nvCxnSpPr>
          <p:cNvPr id="10" name="Straight Connector 9">
            <a:extLst>
              <a:ext uri="{FF2B5EF4-FFF2-40B4-BE49-F238E27FC236}">
                <a16:creationId xmlns:a16="http://schemas.microsoft.com/office/drawing/2014/main" id="{279FFA44-38C5-3149-986C-9F95222EA4E3}"/>
              </a:ext>
            </a:extLst>
          </p:cNvPr>
          <p:cNvCxnSpPr>
            <a:cxnSpLocks/>
          </p:cNvCxnSpPr>
          <p:nvPr/>
        </p:nvCxnSpPr>
        <p:spPr>
          <a:xfrm>
            <a:off x="1881809" y="4021432"/>
            <a:ext cx="0" cy="44726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F59B46E-1708-AB4C-9DA0-114EB4D7B64A}"/>
              </a:ext>
            </a:extLst>
          </p:cNvPr>
          <p:cNvCxnSpPr>
            <a:cxnSpLocks/>
          </p:cNvCxnSpPr>
          <p:nvPr/>
        </p:nvCxnSpPr>
        <p:spPr>
          <a:xfrm>
            <a:off x="3070793" y="4021432"/>
            <a:ext cx="0" cy="44726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623B21A-A666-E345-9197-61296E623627}"/>
              </a:ext>
            </a:extLst>
          </p:cNvPr>
          <p:cNvCxnSpPr/>
          <p:nvPr/>
        </p:nvCxnSpPr>
        <p:spPr>
          <a:xfrm>
            <a:off x="1881810" y="4240093"/>
            <a:ext cx="1197665"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EEF4D1A-45D2-5846-8843-E2D838C1EC73}"/>
              </a:ext>
            </a:extLst>
          </p:cNvPr>
          <p:cNvSpPr txBox="1"/>
          <p:nvPr/>
        </p:nvSpPr>
        <p:spPr>
          <a:xfrm>
            <a:off x="2001083" y="4123205"/>
            <a:ext cx="973343" cy="253916"/>
          </a:xfrm>
          <a:prstGeom prst="rect">
            <a:avLst/>
          </a:prstGeom>
          <a:solidFill>
            <a:schemeClr val="bg1"/>
          </a:solidFill>
        </p:spPr>
        <p:txBody>
          <a:bodyPr wrap="none" rtlCol="0">
            <a:spAutoFit/>
          </a:bodyPr>
          <a:lstStyle/>
          <a:p>
            <a:r>
              <a:rPr lang="en-US" sz="1050" dirty="0"/>
              <a:t>GPSDO Timing</a:t>
            </a:r>
          </a:p>
        </p:txBody>
      </p:sp>
      <p:cxnSp>
        <p:nvCxnSpPr>
          <p:cNvPr id="16" name="Straight Connector 15">
            <a:extLst>
              <a:ext uri="{FF2B5EF4-FFF2-40B4-BE49-F238E27FC236}">
                <a16:creationId xmlns:a16="http://schemas.microsoft.com/office/drawing/2014/main" id="{3423FB25-940F-6247-8DBF-E351A5AA8F68}"/>
              </a:ext>
            </a:extLst>
          </p:cNvPr>
          <p:cNvCxnSpPr>
            <a:cxnSpLocks/>
          </p:cNvCxnSpPr>
          <p:nvPr/>
        </p:nvCxnSpPr>
        <p:spPr>
          <a:xfrm>
            <a:off x="1876840" y="5030254"/>
            <a:ext cx="0" cy="44726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300E8B7-1E76-5E4A-94A7-F44438B4BBCD}"/>
              </a:ext>
            </a:extLst>
          </p:cNvPr>
          <p:cNvCxnSpPr>
            <a:cxnSpLocks/>
          </p:cNvCxnSpPr>
          <p:nvPr/>
        </p:nvCxnSpPr>
        <p:spPr>
          <a:xfrm>
            <a:off x="2441989" y="5010376"/>
            <a:ext cx="0" cy="44726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D8D3A16-46BA-544F-BF33-AA9414D6B488}"/>
              </a:ext>
            </a:extLst>
          </p:cNvPr>
          <p:cNvCxnSpPr>
            <a:cxnSpLocks/>
            <a:endCxn id="19" idx="1"/>
          </p:cNvCxnSpPr>
          <p:nvPr/>
        </p:nvCxnSpPr>
        <p:spPr>
          <a:xfrm>
            <a:off x="1871871" y="5263823"/>
            <a:ext cx="571411" cy="1154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04F8D02A-8CF3-A848-9A9D-6171F08FFDEE}"/>
              </a:ext>
            </a:extLst>
          </p:cNvPr>
          <p:cNvSpPr txBox="1"/>
          <p:nvPr/>
        </p:nvSpPr>
        <p:spPr>
          <a:xfrm>
            <a:off x="2443282" y="5148405"/>
            <a:ext cx="1218603" cy="253916"/>
          </a:xfrm>
          <a:prstGeom prst="rect">
            <a:avLst/>
          </a:prstGeom>
          <a:noFill/>
        </p:spPr>
        <p:txBody>
          <a:bodyPr wrap="none" rtlCol="0">
            <a:spAutoFit/>
          </a:bodyPr>
          <a:lstStyle/>
          <a:p>
            <a:r>
              <a:rPr lang="en-US" sz="1050" dirty="0"/>
              <a:t>IC-7610 Proc Delay</a:t>
            </a:r>
          </a:p>
        </p:txBody>
      </p:sp>
      <p:sp>
        <p:nvSpPr>
          <p:cNvPr id="20" name="TextBox 19">
            <a:extLst>
              <a:ext uri="{FF2B5EF4-FFF2-40B4-BE49-F238E27FC236}">
                <a16:creationId xmlns:a16="http://schemas.microsoft.com/office/drawing/2014/main" id="{D0F1664A-58CF-674F-9670-AB12ED654CFA}"/>
              </a:ext>
            </a:extLst>
          </p:cNvPr>
          <p:cNvSpPr txBox="1"/>
          <p:nvPr/>
        </p:nvSpPr>
        <p:spPr>
          <a:xfrm>
            <a:off x="2102956" y="5780658"/>
            <a:ext cx="1262269" cy="300082"/>
          </a:xfrm>
          <a:prstGeom prst="rect">
            <a:avLst/>
          </a:prstGeom>
          <a:noFill/>
        </p:spPr>
        <p:txBody>
          <a:bodyPr wrap="none" rtlCol="0">
            <a:spAutoFit/>
          </a:bodyPr>
          <a:lstStyle/>
          <a:p>
            <a:r>
              <a:rPr lang="en-US" sz="1350" dirty="0"/>
              <a:t>Measured Data</a:t>
            </a:r>
          </a:p>
        </p:txBody>
      </p:sp>
      <p:sp>
        <p:nvSpPr>
          <p:cNvPr id="21" name="Oval 20">
            <a:extLst>
              <a:ext uri="{FF2B5EF4-FFF2-40B4-BE49-F238E27FC236}">
                <a16:creationId xmlns:a16="http://schemas.microsoft.com/office/drawing/2014/main" id="{A5273AEF-198A-3049-BEC4-B6E6003345DB}"/>
              </a:ext>
            </a:extLst>
          </p:cNvPr>
          <p:cNvSpPr/>
          <p:nvPr/>
        </p:nvSpPr>
        <p:spPr>
          <a:xfrm>
            <a:off x="8053092" y="5132100"/>
            <a:ext cx="99392" cy="89453"/>
          </a:xfrm>
          <a:prstGeom prst="ellipse">
            <a:avLst/>
          </a:prstGeom>
          <a:solidFill>
            <a:schemeClr val="accent1">
              <a:alpha val="4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Box 2">
            <a:extLst>
              <a:ext uri="{FF2B5EF4-FFF2-40B4-BE49-F238E27FC236}">
                <a16:creationId xmlns:a16="http://schemas.microsoft.com/office/drawing/2014/main" id="{6A37DCB3-B6A0-974E-9E79-05EBE4B349B4}"/>
              </a:ext>
            </a:extLst>
          </p:cNvPr>
          <p:cNvSpPr txBox="1"/>
          <p:nvPr/>
        </p:nvSpPr>
        <p:spPr>
          <a:xfrm>
            <a:off x="6350109" y="4711404"/>
            <a:ext cx="1211422" cy="300082"/>
          </a:xfrm>
          <a:prstGeom prst="rect">
            <a:avLst/>
          </a:prstGeom>
          <a:noFill/>
        </p:spPr>
        <p:txBody>
          <a:bodyPr wrap="none" rtlCol="0">
            <a:spAutoFit/>
          </a:bodyPr>
          <a:lstStyle/>
          <a:p>
            <a:r>
              <a:rPr lang="en-US" sz="1350" dirty="0"/>
              <a:t>Measured TOF</a:t>
            </a:r>
          </a:p>
        </p:txBody>
      </p:sp>
      <p:cxnSp>
        <p:nvCxnSpPr>
          <p:cNvPr id="9" name="Straight Arrow Connector 8">
            <a:extLst>
              <a:ext uri="{FF2B5EF4-FFF2-40B4-BE49-F238E27FC236}">
                <a16:creationId xmlns:a16="http://schemas.microsoft.com/office/drawing/2014/main" id="{AF5E446F-9D61-414B-BED2-5ED9D184D6A2}"/>
              </a:ext>
            </a:extLst>
          </p:cNvPr>
          <p:cNvCxnSpPr>
            <a:cxnSpLocks/>
          </p:cNvCxnSpPr>
          <p:nvPr/>
        </p:nvCxnSpPr>
        <p:spPr>
          <a:xfrm>
            <a:off x="7338783" y="5000437"/>
            <a:ext cx="616226" cy="1479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D1ABBBF2-5A4B-CB4D-A06A-5A92AD8E933E}"/>
              </a:ext>
            </a:extLst>
          </p:cNvPr>
          <p:cNvCxnSpPr>
            <a:cxnSpLocks/>
          </p:cNvCxnSpPr>
          <p:nvPr/>
        </p:nvCxnSpPr>
        <p:spPr>
          <a:xfrm>
            <a:off x="4018722" y="3009757"/>
            <a:ext cx="506896" cy="1472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8C15CBB5-4D87-3047-BF1C-DA3A5083F1C7}"/>
              </a:ext>
            </a:extLst>
          </p:cNvPr>
          <p:cNvSpPr>
            <a:spLocks noGrp="1"/>
          </p:cNvSpPr>
          <p:nvPr>
            <p:ph type="sldNum" sz="quarter" idx="12"/>
          </p:nvPr>
        </p:nvSpPr>
        <p:spPr/>
        <p:txBody>
          <a:bodyPr/>
          <a:lstStyle/>
          <a:p>
            <a:fld id="{9402E099-75C6-4785-BA6C-247B514205D8}" type="slidenum">
              <a:rPr lang="en-US" smtClean="0"/>
              <a:t>15</a:t>
            </a:fld>
            <a:endParaRPr lang="en-US"/>
          </a:p>
        </p:txBody>
      </p:sp>
    </p:spTree>
    <p:extLst>
      <p:ext uri="{BB962C8B-B14F-4D97-AF65-F5344CB8AC3E}">
        <p14:creationId xmlns:p14="http://schemas.microsoft.com/office/powerpoint/2010/main" val="39460398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6AE35FA4-CB8A-6A43-A693-EC6529459AFE}"/>
              </a:ext>
            </a:extLst>
          </p:cNvPr>
          <p:cNvSpPr txBox="1"/>
          <p:nvPr/>
        </p:nvSpPr>
        <p:spPr>
          <a:xfrm>
            <a:off x="1602560" y="2648255"/>
            <a:ext cx="2488169" cy="715581"/>
          </a:xfrm>
          <a:prstGeom prst="rect">
            <a:avLst/>
          </a:prstGeom>
          <a:noFill/>
        </p:spPr>
        <p:txBody>
          <a:bodyPr wrap="square" rtlCol="0">
            <a:spAutoFit/>
          </a:bodyPr>
          <a:lstStyle/>
          <a:p>
            <a:r>
              <a:rPr lang="en-US" sz="1350" dirty="0"/>
              <a:t>Refraction height inferred from timing experiment consistent PHaRLAP prediction. </a:t>
            </a:r>
          </a:p>
        </p:txBody>
      </p:sp>
      <p:sp>
        <p:nvSpPr>
          <p:cNvPr id="2" name="Title 1">
            <a:extLst>
              <a:ext uri="{FF2B5EF4-FFF2-40B4-BE49-F238E27FC236}">
                <a16:creationId xmlns:a16="http://schemas.microsoft.com/office/drawing/2014/main" id="{267B21E6-366D-7748-8C20-E40134AA28F5}"/>
              </a:ext>
            </a:extLst>
          </p:cNvPr>
          <p:cNvSpPr>
            <a:spLocks noGrp="1"/>
          </p:cNvSpPr>
          <p:nvPr>
            <p:ph type="title"/>
          </p:nvPr>
        </p:nvSpPr>
        <p:spPr>
          <a:xfrm>
            <a:off x="990600" y="179412"/>
            <a:ext cx="10439399" cy="1814819"/>
          </a:xfrm>
        </p:spPr>
        <p:txBody>
          <a:bodyPr>
            <a:normAutofit fontScale="90000"/>
          </a:bodyPr>
          <a:lstStyle/>
          <a:p>
            <a:r>
              <a:rPr lang="en-US" dirty="0"/>
              <a:t>Measured 2-Hop Arrival Time is Consistent with </a:t>
            </a:r>
            <a:br>
              <a:rPr lang="en-US" dirty="0"/>
            </a:br>
            <a:r>
              <a:rPr lang="en-US" dirty="0"/>
              <a:t>PHaRLAP Ray Trace Modeling</a:t>
            </a:r>
            <a:br>
              <a:rPr lang="en-US" dirty="0"/>
            </a:br>
            <a:r>
              <a:rPr lang="en-US" sz="2325" dirty="0"/>
              <a:t>PHaRLAP Simulation Data Provided by Nathaniel Frissell W2NAF</a:t>
            </a:r>
            <a:endParaRPr lang="en-US" dirty="0"/>
          </a:p>
        </p:txBody>
      </p:sp>
      <p:pic>
        <p:nvPicPr>
          <p:cNvPr id="4" name="Picture 3">
            <a:extLst>
              <a:ext uri="{FF2B5EF4-FFF2-40B4-BE49-F238E27FC236}">
                <a16:creationId xmlns:a16="http://schemas.microsoft.com/office/drawing/2014/main" id="{AB01F39B-D45F-614C-9AEC-CCCEF5961D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21199" y="2324910"/>
            <a:ext cx="6437471" cy="3335533"/>
          </a:xfrm>
          <a:prstGeom prst="rect">
            <a:avLst/>
          </a:prstGeom>
        </p:spPr>
      </p:pic>
      <p:pic>
        <p:nvPicPr>
          <p:cNvPr id="7" name="Picture 6">
            <a:extLst>
              <a:ext uri="{FF2B5EF4-FFF2-40B4-BE49-F238E27FC236}">
                <a16:creationId xmlns:a16="http://schemas.microsoft.com/office/drawing/2014/main" id="{8A1395F0-E1FD-6D41-BB7F-3EE6DDC24D1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75479" y="3681503"/>
            <a:ext cx="2545721" cy="2058453"/>
          </a:xfrm>
          <a:prstGeom prst="rect">
            <a:avLst/>
          </a:prstGeom>
        </p:spPr>
      </p:pic>
      <p:sp>
        <p:nvSpPr>
          <p:cNvPr id="8" name="TextBox 7">
            <a:extLst>
              <a:ext uri="{FF2B5EF4-FFF2-40B4-BE49-F238E27FC236}">
                <a16:creationId xmlns:a16="http://schemas.microsoft.com/office/drawing/2014/main" id="{85A9461E-6093-FA4D-B70C-9D1D891BE120}"/>
              </a:ext>
            </a:extLst>
          </p:cNvPr>
          <p:cNvSpPr txBox="1"/>
          <p:nvPr/>
        </p:nvSpPr>
        <p:spPr>
          <a:xfrm>
            <a:off x="4274102" y="5588169"/>
            <a:ext cx="5966129" cy="507831"/>
          </a:xfrm>
          <a:prstGeom prst="rect">
            <a:avLst/>
          </a:prstGeom>
          <a:noFill/>
        </p:spPr>
        <p:txBody>
          <a:bodyPr wrap="square" rtlCol="0">
            <a:spAutoFit/>
          </a:bodyPr>
          <a:lstStyle/>
          <a:p>
            <a:r>
              <a:rPr lang="en-US" sz="1350" dirty="0"/>
              <a:t>Predicted group delay near 6 mS consistent with measured 2-hop arrival time of 5.67 mS at 1329z. T = 9.46 (GPSDO) – 4.75 (IC-7610) + 0.96 (Extension) = 5.67 mS</a:t>
            </a:r>
          </a:p>
        </p:txBody>
      </p:sp>
      <p:cxnSp>
        <p:nvCxnSpPr>
          <p:cNvPr id="9" name="Straight Connector 8">
            <a:extLst>
              <a:ext uri="{FF2B5EF4-FFF2-40B4-BE49-F238E27FC236}">
                <a16:creationId xmlns:a16="http://schemas.microsoft.com/office/drawing/2014/main" id="{FF6A11A5-B660-6E4D-B7F6-9BC4FC7141AF}"/>
              </a:ext>
            </a:extLst>
          </p:cNvPr>
          <p:cNvCxnSpPr>
            <a:cxnSpLocks/>
          </p:cNvCxnSpPr>
          <p:nvPr/>
        </p:nvCxnSpPr>
        <p:spPr>
          <a:xfrm>
            <a:off x="1880551" y="3980729"/>
            <a:ext cx="0" cy="44726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9B3D674-EBE9-9A44-AD73-04F466DB09B3}"/>
              </a:ext>
            </a:extLst>
          </p:cNvPr>
          <p:cNvCxnSpPr>
            <a:cxnSpLocks/>
          </p:cNvCxnSpPr>
          <p:nvPr/>
        </p:nvCxnSpPr>
        <p:spPr>
          <a:xfrm>
            <a:off x="3069535" y="3980729"/>
            <a:ext cx="0" cy="44726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48CC263-75D4-5148-B8D8-5993D24BFD49}"/>
              </a:ext>
            </a:extLst>
          </p:cNvPr>
          <p:cNvCxnSpPr/>
          <p:nvPr/>
        </p:nvCxnSpPr>
        <p:spPr>
          <a:xfrm>
            <a:off x="1871871" y="4199390"/>
            <a:ext cx="1197665"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08CD567-DCB6-604A-8300-1D03A0E65CF9}"/>
              </a:ext>
            </a:extLst>
          </p:cNvPr>
          <p:cNvCxnSpPr>
            <a:cxnSpLocks/>
          </p:cNvCxnSpPr>
          <p:nvPr/>
        </p:nvCxnSpPr>
        <p:spPr>
          <a:xfrm>
            <a:off x="3550327" y="3980729"/>
            <a:ext cx="0" cy="44726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1D04830-7E49-854E-9EDF-A4D8DD153322}"/>
              </a:ext>
            </a:extLst>
          </p:cNvPr>
          <p:cNvCxnSpPr>
            <a:cxnSpLocks/>
          </p:cNvCxnSpPr>
          <p:nvPr/>
        </p:nvCxnSpPr>
        <p:spPr>
          <a:xfrm>
            <a:off x="3664628" y="3980729"/>
            <a:ext cx="0" cy="44726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55FBCF0-307D-354B-A79E-E074FBB58A61}"/>
              </a:ext>
            </a:extLst>
          </p:cNvPr>
          <p:cNvCxnSpPr/>
          <p:nvPr/>
        </p:nvCxnSpPr>
        <p:spPr>
          <a:xfrm>
            <a:off x="3412436" y="4199390"/>
            <a:ext cx="12921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9C9F879-F6A6-A442-870B-42AF0E827D6F}"/>
              </a:ext>
            </a:extLst>
          </p:cNvPr>
          <p:cNvCxnSpPr/>
          <p:nvPr/>
        </p:nvCxnSpPr>
        <p:spPr>
          <a:xfrm flipH="1">
            <a:off x="3664628" y="4199390"/>
            <a:ext cx="10435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2DEBEBAC-93C6-C143-B9B3-677F344F1438}"/>
              </a:ext>
            </a:extLst>
          </p:cNvPr>
          <p:cNvSpPr txBox="1"/>
          <p:nvPr/>
        </p:nvSpPr>
        <p:spPr>
          <a:xfrm>
            <a:off x="2001083" y="4082502"/>
            <a:ext cx="973343" cy="253916"/>
          </a:xfrm>
          <a:prstGeom prst="rect">
            <a:avLst/>
          </a:prstGeom>
          <a:solidFill>
            <a:schemeClr val="bg1"/>
          </a:solidFill>
        </p:spPr>
        <p:txBody>
          <a:bodyPr wrap="none" rtlCol="0">
            <a:spAutoFit/>
          </a:bodyPr>
          <a:lstStyle/>
          <a:p>
            <a:r>
              <a:rPr lang="en-US" sz="1050" dirty="0"/>
              <a:t>GPSDO Timing</a:t>
            </a:r>
          </a:p>
        </p:txBody>
      </p:sp>
      <p:sp>
        <p:nvSpPr>
          <p:cNvPr id="21" name="TextBox 20">
            <a:extLst>
              <a:ext uri="{FF2B5EF4-FFF2-40B4-BE49-F238E27FC236}">
                <a16:creationId xmlns:a16="http://schemas.microsoft.com/office/drawing/2014/main" id="{023AE12A-36A3-454A-9C2C-B84F5C709404}"/>
              </a:ext>
            </a:extLst>
          </p:cNvPr>
          <p:cNvSpPr txBox="1"/>
          <p:nvPr/>
        </p:nvSpPr>
        <p:spPr>
          <a:xfrm>
            <a:off x="3685209" y="3784521"/>
            <a:ext cx="840295" cy="415498"/>
          </a:xfrm>
          <a:prstGeom prst="rect">
            <a:avLst/>
          </a:prstGeom>
          <a:solidFill>
            <a:schemeClr val="bg1"/>
          </a:solidFill>
        </p:spPr>
        <p:txBody>
          <a:bodyPr wrap="none" rtlCol="0">
            <a:spAutoFit/>
          </a:bodyPr>
          <a:lstStyle/>
          <a:p>
            <a:r>
              <a:rPr lang="en-US" sz="1050" dirty="0"/>
              <a:t>2-Hop Pulse</a:t>
            </a:r>
          </a:p>
          <a:p>
            <a:r>
              <a:rPr lang="en-US" sz="1050" dirty="0"/>
              <a:t>Extension</a:t>
            </a:r>
          </a:p>
        </p:txBody>
      </p:sp>
      <p:cxnSp>
        <p:nvCxnSpPr>
          <p:cNvPr id="22" name="Straight Connector 21">
            <a:extLst>
              <a:ext uri="{FF2B5EF4-FFF2-40B4-BE49-F238E27FC236}">
                <a16:creationId xmlns:a16="http://schemas.microsoft.com/office/drawing/2014/main" id="{7F99322E-0AFD-A14C-B15C-758375E53958}"/>
              </a:ext>
            </a:extLst>
          </p:cNvPr>
          <p:cNvCxnSpPr>
            <a:cxnSpLocks/>
          </p:cNvCxnSpPr>
          <p:nvPr/>
        </p:nvCxnSpPr>
        <p:spPr>
          <a:xfrm>
            <a:off x="1866901" y="4989551"/>
            <a:ext cx="0" cy="44726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297BD8C-DA5E-654F-91B4-5F7B360B4101}"/>
              </a:ext>
            </a:extLst>
          </p:cNvPr>
          <p:cNvCxnSpPr>
            <a:cxnSpLocks/>
          </p:cNvCxnSpPr>
          <p:nvPr/>
        </p:nvCxnSpPr>
        <p:spPr>
          <a:xfrm>
            <a:off x="2433308" y="4969673"/>
            <a:ext cx="0" cy="44726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00CE07CC-F3F2-E940-BF6D-875791645DB7}"/>
              </a:ext>
            </a:extLst>
          </p:cNvPr>
          <p:cNvCxnSpPr>
            <a:cxnSpLocks/>
            <a:endCxn id="26" idx="1"/>
          </p:cNvCxnSpPr>
          <p:nvPr/>
        </p:nvCxnSpPr>
        <p:spPr>
          <a:xfrm>
            <a:off x="1863189" y="5231801"/>
            <a:ext cx="575926" cy="1154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C74D1F8C-B59C-3D4C-B6A8-45D5C6ACCBC7}"/>
              </a:ext>
            </a:extLst>
          </p:cNvPr>
          <p:cNvSpPr txBox="1"/>
          <p:nvPr/>
        </p:nvSpPr>
        <p:spPr>
          <a:xfrm>
            <a:off x="2439116" y="5116383"/>
            <a:ext cx="1218603" cy="253916"/>
          </a:xfrm>
          <a:prstGeom prst="rect">
            <a:avLst/>
          </a:prstGeom>
          <a:noFill/>
        </p:spPr>
        <p:txBody>
          <a:bodyPr wrap="none" rtlCol="0">
            <a:spAutoFit/>
          </a:bodyPr>
          <a:lstStyle/>
          <a:p>
            <a:r>
              <a:rPr lang="en-US" sz="1050" dirty="0"/>
              <a:t>IC-7610 Proc Delay</a:t>
            </a:r>
          </a:p>
        </p:txBody>
      </p:sp>
      <p:sp>
        <p:nvSpPr>
          <p:cNvPr id="27" name="TextBox 26">
            <a:extLst>
              <a:ext uri="{FF2B5EF4-FFF2-40B4-BE49-F238E27FC236}">
                <a16:creationId xmlns:a16="http://schemas.microsoft.com/office/drawing/2014/main" id="{76614DF2-60E7-5141-8422-98B12A67EA2C}"/>
              </a:ext>
            </a:extLst>
          </p:cNvPr>
          <p:cNvSpPr txBox="1"/>
          <p:nvPr/>
        </p:nvSpPr>
        <p:spPr>
          <a:xfrm>
            <a:off x="2102956" y="5739955"/>
            <a:ext cx="1262269" cy="300082"/>
          </a:xfrm>
          <a:prstGeom prst="rect">
            <a:avLst/>
          </a:prstGeom>
          <a:noFill/>
        </p:spPr>
        <p:txBody>
          <a:bodyPr wrap="none" rtlCol="0">
            <a:spAutoFit/>
          </a:bodyPr>
          <a:lstStyle/>
          <a:p>
            <a:r>
              <a:rPr lang="en-US" sz="1350" dirty="0"/>
              <a:t>Measured Data</a:t>
            </a:r>
          </a:p>
        </p:txBody>
      </p:sp>
      <p:sp>
        <p:nvSpPr>
          <p:cNvPr id="3" name="Oval 2">
            <a:extLst>
              <a:ext uri="{FF2B5EF4-FFF2-40B4-BE49-F238E27FC236}">
                <a16:creationId xmlns:a16="http://schemas.microsoft.com/office/drawing/2014/main" id="{672518E9-FA71-C740-8185-627DAAE1ACCF}"/>
              </a:ext>
            </a:extLst>
          </p:cNvPr>
          <p:cNvSpPr/>
          <p:nvPr/>
        </p:nvSpPr>
        <p:spPr>
          <a:xfrm>
            <a:off x="8024192" y="4823041"/>
            <a:ext cx="99392" cy="89453"/>
          </a:xfrm>
          <a:prstGeom prst="ellipse">
            <a:avLst/>
          </a:prstGeom>
          <a:solidFill>
            <a:schemeClr val="accent1">
              <a:alpha val="4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TextBox 5">
            <a:extLst>
              <a:ext uri="{FF2B5EF4-FFF2-40B4-BE49-F238E27FC236}">
                <a16:creationId xmlns:a16="http://schemas.microsoft.com/office/drawing/2014/main" id="{ABBF5B65-6417-A440-B934-5B88A666FBE2}"/>
              </a:ext>
            </a:extLst>
          </p:cNvPr>
          <p:cNvSpPr txBox="1"/>
          <p:nvPr/>
        </p:nvSpPr>
        <p:spPr>
          <a:xfrm>
            <a:off x="6350198" y="4313334"/>
            <a:ext cx="1816844" cy="300082"/>
          </a:xfrm>
          <a:prstGeom prst="rect">
            <a:avLst/>
          </a:prstGeom>
          <a:noFill/>
        </p:spPr>
        <p:txBody>
          <a:bodyPr wrap="none" rtlCol="0">
            <a:spAutoFit/>
          </a:bodyPr>
          <a:lstStyle/>
          <a:p>
            <a:r>
              <a:rPr lang="en-US" sz="1350" dirty="0"/>
              <a:t>Measured Delayed TOF</a:t>
            </a:r>
          </a:p>
        </p:txBody>
      </p:sp>
      <p:cxnSp>
        <p:nvCxnSpPr>
          <p:cNvPr id="15" name="Straight Arrow Connector 14">
            <a:extLst>
              <a:ext uri="{FF2B5EF4-FFF2-40B4-BE49-F238E27FC236}">
                <a16:creationId xmlns:a16="http://schemas.microsoft.com/office/drawing/2014/main" id="{5EB88786-54C2-C74B-8A5A-90DA41CE6FE9}"/>
              </a:ext>
            </a:extLst>
          </p:cNvPr>
          <p:cNvCxnSpPr>
            <a:cxnSpLocks/>
          </p:cNvCxnSpPr>
          <p:nvPr/>
        </p:nvCxnSpPr>
        <p:spPr>
          <a:xfrm>
            <a:off x="7437782" y="4590334"/>
            <a:ext cx="586410" cy="2153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1EEA17A4-C39C-494C-ABD8-2764D9BD3785}"/>
              </a:ext>
            </a:extLst>
          </p:cNvPr>
          <p:cNvCxnSpPr>
            <a:cxnSpLocks/>
          </p:cNvCxnSpPr>
          <p:nvPr/>
        </p:nvCxnSpPr>
        <p:spPr>
          <a:xfrm>
            <a:off x="4018722" y="3008810"/>
            <a:ext cx="506896" cy="1472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C6B47D49-2987-954F-9FDE-17FC02A6B69D}"/>
              </a:ext>
            </a:extLst>
          </p:cNvPr>
          <p:cNvSpPr/>
          <p:nvPr/>
        </p:nvSpPr>
        <p:spPr>
          <a:xfrm>
            <a:off x="8019224" y="4947280"/>
            <a:ext cx="99392" cy="89453"/>
          </a:xfrm>
          <a:prstGeom prst="ellipse">
            <a:avLst/>
          </a:prstGeom>
          <a:solidFill>
            <a:schemeClr val="accent1">
              <a:alpha val="4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TextBox 30">
            <a:extLst>
              <a:ext uri="{FF2B5EF4-FFF2-40B4-BE49-F238E27FC236}">
                <a16:creationId xmlns:a16="http://schemas.microsoft.com/office/drawing/2014/main" id="{7B7A9EA6-D1B8-EF44-8EA7-CA1636E6E531}"/>
              </a:ext>
            </a:extLst>
          </p:cNvPr>
          <p:cNvSpPr txBox="1"/>
          <p:nvPr/>
        </p:nvSpPr>
        <p:spPr>
          <a:xfrm>
            <a:off x="8372810" y="4994164"/>
            <a:ext cx="1802160" cy="300082"/>
          </a:xfrm>
          <a:prstGeom prst="rect">
            <a:avLst/>
          </a:prstGeom>
          <a:noFill/>
        </p:spPr>
        <p:txBody>
          <a:bodyPr wrap="none" rtlCol="0">
            <a:spAutoFit/>
          </a:bodyPr>
          <a:lstStyle/>
          <a:p>
            <a:r>
              <a:rPr lang="en-US" sz="1350" dirty="0"/>
              <a:t>Measured Primary TOF</a:t>
            </a:r>
          </a:p>
        </p:txBody>
      </p:sp>
      <p:cxnSp>
        <p:nvCxnSpPr>
          <p:cNvPr id="32" name="Straight Arrow Connector 31">
            <a:extLst>
              <a:ext uri="{FF2B5EF4-FFF2-40B4-BE49-F238E27FC236}">
                <a16:creationId xmlns:a16="http://schemas.microsoft.com/office/drawing/2014/main" id="{0E62297C-FFE1-C04F-977D-8B39D7799805}"/>
              </a:ext>
            </a:extLst>
          </p:cNvPr>
          <p:cNvCxnSpPr>
            <a:cxnSpLocks/>
            <a:stCxn id="31" idx="1"/>
          </p:cNvCxnSpPr>
          <p:nvPr/>
        </p:nvCxnSpPr>
        <p:spPr>
          <a:xfrm flipH="1" flipV="1">
            <a:off x="8123586" y="5036733"/>
            <a:ext cx="249224" cy="1074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91C0B293-0541-F641-A472-A9793134C152}"/>
              </a:ext>
            </a:extLst>
          </p:cNvPr>
          <p:cNvSpPr>
            <a:spLocks noGrp="1"/>
          </p:cNvSpPr>
          <p:nvPr>
            <p:ph type="sldNum" sz="quarter" idx="12"/>
          </p:nvPr>
        </p:nvSpPr>
        <p:spPr/>
        <p:txBody>
          <a:bodyPr/>
          <a:lstStyle/>
          <a:p>
            <a:fld id="{9402E099-75C6-4785-BA6C-247B514205D8}" type="slidenum">
              <a:rPr lang="en-US" smtClean="0"/>
              <a:t>16</a:t>
            </a:fld>
            <a:endParaRPr lang="en-US"/>
          </a:p>
        </p:txBody>
      </p:sp>
    </p:spTree>
    <p:extLst>
      <p:ext uri="{BB962C8B-B14F-4D97-AF65-F5344CB8AC3E}">
        <p14:creationId xmlns:p14="http://schemas.microsoft.com/office/powerpoint/2010/main" val="36781060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87FD1-4A89-B44C-9321-AFC006340BE7}"/>
              </a:ext>
            </a:extLst>
          </p:cNvPr>
          <p:cNvSpPr>
            <a:spLocks noGrp="1"/>
          </p:cNvSpPr>
          <p:nvPr>
            <p:ph type="title"/>
          </p:nvPr>
        </p:nvSpPr>
        <p:spPr>
          <a:xfrm>
            <a:off x="32982" y="210110"/>
            <a:ext cx="6324600" cy="1737312"/>
          </a:xfrm>
        </p:spPr>
        <p:txBody>
          <a:bodyPr>
            <a:normAutofit/>
          </a:bodyPr>
          <a:lstStyle/>
          <a:p>
            <a:r>
              <a:rPr lang="en-US" sz="2400" dirty="0"/>
              <a:t>Measured 3-Hop Arrival Time is Consistent with 3F Proplab Pro 3D Ray Trace Modeling</a:t>
            </a:r>
          </a:p>
        </p:txBody>
      </p:sp>
      <p:pic>
        <p:nvPicPr>
          <p:cNvPr id="4" name="Picture 3">
            <a:extLst>
              <a:ext uri="{FF2B5EF4-FFF2-40B4-BE49-F238E27FC236}">
                <a16:creationId xmlns:a16="http://schemas.microsoft.com/office/drawing/2014/main" id="{A2F8BE66-AFAF-624C-BF5F-948399883C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93714" y="1131094"/>
            <a:ext cx="4578317" cy="3050124"/>
          </a:xfrm>
          <a:prstGeom prst="rect">
            <a:avLst/>
          </a:prstGeom>
        </p:spPr>
      </p:pic>
      <p:sp>
        <p:nvSpPr>
          <p:cNvPr id="7" name="TextBox 6">
            <a:extLst>
              <a:ext uri="{FF2B5EF4-FFF2-40B4-BE49-F238E27FC236}">
                <a16:creationId xmlns:a16="http://schemas.microsoft.com/office/drawing/2014/main" id="{DA7C1992-330F-1849-9AD9-915FE8294B8B}"/>
              </a:ext>
            </a:extLst>
          </p:cNvPr>
          <p:cNvSpPr txBox="1"/>
          <p:nvPr/>
        </p:nvSpPr>
        <p:spPr>
          <a:xfrm>
            <a:off x="7756202" y="1652383"/>
            <a:ext cx="2507714" cy="461665"/>
          </a:xfrm>
          <a:prstGeom prst="rect">
            <a:avLst/>
          </a:prstGeom>
          <a:solidFill>
            <a:schemeClr val="bg1"/>
          </a:solidFill>
        </p:spPr>
        <p:txBody>
          <a:bodyPr wrap="square" rtlCol="0">
            <a:spAutoFit/>
          </a:bodyPr>
          <a:lstStyle/>
          <a:p>
            <a:r>
              <a:rPr lang="en-US" sz="1200" dirty="0"/>
              <a:t>Proplab Pro V3 (IRI 2007) simulations provided by Carl Luetzelschwab K9LA</a:t>
            </a:r>
          </a:p>
        </p:txBody>
      </p:sp>
      <p:pic>
        <p:nvPicPr>
          <p:cNvPr id="9" name="Picture 8">
            <a:extLst>
              <a:ext uri="{FF2B5EF4-FFF2-40B4-BE49-F238E27FC236}">
                <a16:creationId xmlns:a16="http://schemas.microsoft.com/office/drawing/2014/main" id="{DF436438-D78B-F548-9565-39AA215ADD2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71600" y="1905000"/>
            <a:ext cx="3539820" cy="2862276"/>
          </a:xfrm>
          <a:prstGeom prst="rect">
            <a:avLst/>
          </a:prstGeom>
        </p:spPr>
      </p:pic>
      <p:sp>
        <p:nvSpPr>
          <p:cNvPr id="5" name="TextBox 4">
            <a:extLst>
              <a:ext uri="{FF2B5EF4-FFF2-40B4-BE49-F238E27FC236}">
                <a16:creationId xmlns:a16="http://schemas.microsoft.com/office/drawing/2014/main" id="{C46C06D6-A07E-F84C-B600-11700A9F0A38}"/>
              </a:ext>
            </a:extLst>
          </p:cNvPr>
          <p:cNvSpPr txBox="1"/>
          <p:nvPr/>
        </p:nvSpPr>
        <p:spPr>
          <a:xfrm>
            <a:off x="6037256" y="4273000"/>
            <a:ext cx="4706944" cy="461665"/>
          </a:xfrm>
          <a:prstGeom prst="rect">
            <a:avLst/>
          </a:prstGeom>
          <a:solidFill>
            <a:schemeClr val="bg1"/>
          </a:solidFill>
        </p:spPr>
        <p:txBody>
          <a:bodyPr wrap="square" rtlCol="0">
            <a:spAutoFit/>
          </a:bodyPr>
          <a:lstStyle/>
          <a:p>
            <a:r>
              <a:rPr lang="en-US" sz="1200" dirty="0"/>
              <a:t>Measured 3F TOF = Leading Edge – IC7610 + T</a:t>
            </a:r>
            <a:r>
              <a:rPr lang="en-US" sz="1200" baseline="-25000" dirty="0"/>
              <a:t>meas </a:t>
            </a:r>
            <a:r>
              <a:rPr lang="en-US" sz="1200" dirty="0"/>
              <a:t> – 4 cy </a:t>
            </a:r>
          </a:p>
          <a:p>
            <a:r>
              <a:rPr lang="en-US" sz="1200" dirty="0"/>
              <a:t>	               = 9.35 – 4.75 + 5.78 - 4.0 = 6.38 mS</a:t>
            </a:r>
          </a:p>
        </p:txBody>
      </p:sp>
      <p:cxnSp>
        <p:nvCxnSpPr>
          <p:cNvPr id="14" name="Straight Connector 13">
            <a:extLst>
              <a:ext uri="{FF2B5EF4-FFF2-40B4-BE49-F238E27FC236}">
                <a16:creationId xmlns:a16="http://schemas.microsoft.com/office/drawing/2014/main" id="{441EC85D-3713-984C-B678-C78A823DA6B8}"/>
              </a:ext>
            </a:extLst>
          </p:cNvPr>
          <p:cNvCxnSpPr/>
          <p:nvPr/>
        </p:nvCxnSpPr>
        <p:spPr>
          <a:xfrm>
            <a:off x="1799591" y="3884852"/>
            <a:ext cx="0" cy="461894"/>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67AE8ED-832E-144D-84A1-7059978AE6F8}"/>
              </a:ext>
            </a:extLst>
          </p:cNvPr>
          <p:cNvCxnSpPr>
            <a:cxnSpLocks/>
          </p:cNvCxnSpPr>
          <p:nvPr/>
        </p:nvCxnSpPr>
        <p:spPr>
          <a:xfrm>
            <a:off x="3409730" y="2277356"/>
            <a:ext cx="0" cy="53379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2C14D51-C48D-D941-A2E2-25FB46BB20CF}"/>
              </a:ext>
            </a:extLst>
          </p:cNvPr>
          <p:cNvCxnSpPr>
            <a:cxnSpLocks/>
          </p:cNvCxnSpPr>
          <p:nvPr/>
        </p:nvCxnSpPr>
        <p:spPr>
          <a:xfrm>
            <a:off x="1799591" y="2391658"/>
            <a:ext cx="0" cy="149319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8262214-2467-DD40-AD4E-0D59434BCF5A}"/>
              </a:ext>
            </a:extLst>
          </p:cNvPr>
          <p:cNvCxnSpPr>
            <a:cxnSpLocks/>
          </p:cNvCxnSpPr>
          <p:nvPr/>
        </p:nvCxnSpPr>
        <p:spPr>
          <a:xfrm>
            <a:off x="4100498" y="2585468"/>
            <a:ext cx="0" cy="22568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1CD1CC4A-1F9A-4D48-9437-A07225AC8870}"/>
              </a:ext>
            </a:extLst>
          </p:cNvPr>
          <p:cNvSpPr txBox="1"/>
          <p:nvPr/>
        </p:nvSpPr>
        <p:spPr>
          <a:xfrm>
            <a:off x="1919513" y="4029094"/>
            <a:ext cx="694093" cy="415498"/>
          </a:xfrm>
          <a:prstGeom prst="rect">
            <a:avLst/>
          </a:prstGeom>
          <a:solidFill>
            <a:schemeClr val="bg1"/>
          </a:solidFill>
        </p:spPr>
        <p:txBody>
          <a:bodyPr wrap="square" rtlCol="0">
            <a:spAutoFit/>
          </a:bodyPr>
          <a:lstStyle/>
          <a:p>
            <a:pPr algn="ctr"/>
            <a:r>
              <a:rPr lang="en-US" sz="1050" dirty="0"/>
              <a:t>IC7610</a:t>
            </a:r>
          </a:p>
          <a:p>
            <a:pPr algn="ctr"/>
            <a:r>
              <a:rPr lang="en-US" sz="1050" dirty="0"/>
              <a:t>4.75 mS</a:t>
            </a:r>
          </a:p>
        </p:txBody>
      </p:sp>
      <p:cxnSp>
        <p:nvCxnSpPr>
          <p:cNvPr id="26" name="Straight Arrow Connector 25">
            <a:extLst>
              <a:ext uri="{FF2B5EF4-FFF2-40B4-BE49-F238E27FC236}">
                <a16:creationId xmlns:a16="http://schemas.microsoft.com/office/drawing/2014/main" id="{D9F05EB0-1A45-6542-95D0-3677DC9240CC}"/>
              </a:ext>
            </a:extLst>
          </p:cNvPr>
          <p:cNvCxnSpPr>
            <a:cxnSpLocks/>
          </p:cNvCxnSpPr>
          <p:nvPr/>
        </p:nvCxnSpPr>
        <p:spPr>
          <a:xfrm>
            <a:off x="2448444" y="4155853"/>
            <a:ext cx="126467"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BD426EDC-6AFD-F645-8E64-C1FBE34E698B}"/>
              </a:ext>
            </a:extLst>
          </p:cNvPr>
          <p:cNvCxnSpPr>
            <a:cxnSpLocks/>
          </p:cNvCxnSpPr>
          <p:nvPr/>
        </p:nvCxnSpPr>
        <p:spPr>
          <a:xfrm flipH="1">
            <a:off x="4098236" y="2694803"/>
            <a:ext cx="11927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40317C3D-DBB5-3841-B964-34B055EB6796}"/>
              </a:ext>
            </a:extLst>
          </p:cNvPr>
          <p:cNvSpPr txBox="1"/>
          <p:nvPr/>
        </p:nvSpPr>
        <p:spPr>
          <a:xfrm>
            <a:off x="3429000" y="2277355"/>
            <a:ext cx="984565" cy="253916"/>
          </a:xfrm>
          <a:prstGeom prst="rect">
            <a:avLst/>
          </a:prstGeom>
          <a:solidFill>
            <a:schemeClr val="bg1"/>
          </a:solidFill>
        </p:spPr>
        <p:txBody>
          <a:bodyPr wrap="none" rtlCol="0">
            <a:spAutoFit/>
          </a:bodyPr>
          <a:lstStyle/>
          <a:p>
            <a:r>
              <a:rPr lang="en-US" sz="1050" dirty="0"/>
              <a:t>T</a:t>
            </a:r>
            <a:r>
              <a:rPr lang="en-US" sz="1050" baseline="-25000" dirty="0"/>
              <a:t>meas</a:t>
            </a:r>
            <a:r>
              <a:rPr lang="en-US" sz="1050" dirty="0"/>
              <a:t>= 5.78 mS</a:t>
            </a:r>
          </a:p>
        </p:txBody>
      </p:sp>
      <p:cxnSp>
        <p:nvCxnSpPr>
          <p:cNvPr id="33" name="Straight Arrow Connector 32">
            <a:extLst>
              <a:ext uri="{FF2B5EF4-FFF2-40B4-BE49-F238E27FC236}">
                <a16:creationId xmlns:a16="http://schemas.microsoft.com/office/drawing/2014/main" id="{66DBA332-4E95-6D4D-A9A0-75F60529B44E}"/>
              </a:ext>
            </a:extLst>
          </p:cNvPr>
          <p:cNvCxnSpPr>
            <a:cxnSpLocks/>
            <a:stCxn id="41" idx="3"/>
          </p:cNvCxnSpPr>
          <p:nvPr/>
        </p:nvCxnSpPr>
        <p:spPr>
          <a:xfrm flipV="1">
            <a:off x="3120148" y="2492163"/>
            <a:ext cx="289582" cy="1154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6A8432F1-078C-A74C-BFF3-4ED347319AE9}"/>
              </a:ext>
            </a:extLst>
          </p:cNvPr>
          <p:cNvCxnSpPr/>
          <p:nvPr/>
        </p:nvCxnSpPr>
        <p:spPr>
          <a:xfrm flipH="1">
            <a:off x="1799592" y="2492162"/>
            <a:ext cx="342059"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ABDFC2CB-2C23-7142-B4DE-8B5DCC33C2CD}"/>
              </a:ext>
            </a:extLst>
          </p:cNvPr>
          <p:cNvSpPr txBox="1"/>
          <p:nvPr/>
        </p:nvSpPr>
        <p:spPr>
          <a:xfrm>
            <a:off x="3349103" y="2576137"/>
            <a:ext cx="841897" cy="253916"/>
          </a:xfrm>
          <a:prstGeom prst="rect">
            <a:avLst/>
          </a:prstGeom>
          <a:noFill/>
        </p:spPr>
        <p:txBody>
          <a:bodyPr wrap="none" rtlCol="0">
            <a:spAutoFit/>
          </a:bodyPr>
          <a:lstStyle/>
          <a:p>
            <a:r>
              <a:rPr lang="en-US" sz="1050" dirty="0"/>
              <a:t>4cy = 4.0mS</a:t>
            </a:r>
          </a:p>
        </p:txBody>
      </p:sp>
      <p:cxnSp>
        <p:nvCxnSpPr>
          <p:cNvPr id="38" name="Straight Arrow Connector 37">
            <a:extLst>
              <a:ext uri="{FF2B5EF4-FFF2-40B4-BE49-F238E27FC236}">
                <a16:creationId xmlns:a16="http://schemas.microsoft.com/office/drawing/2014/main" id="{00C160A8-911E-8A44-8D01-66C5CA093524}"/>
              </a:ext>
            </a:extLst>
          </p:cNvPr>
          <p:cNvCxnSpPr>
            <a:cxnSpLocks/>
          </p:cNvCxnSpPr>
          <p:nvPr/>
        </p:nvCxnSpPr>
        <p:spPr>
          <a:xfrm>
            <a:off x="4274913" y="2391658"/>
            <a:ext cx="126467"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4D65BA84-2E24-1148-9DE2-E520B8AF6549}"/>
              </a:ext>
            </a:extLst>
          </p:cNvPr>
          <p:cNvCxnSpPr>
            <a:cxnSpLocks/>
          </p:cNvCxnSpPr>
          <p:nvPr/>
        </p:nvCxnSpPr>
        <p:spPr>
          <a:xfrm flipH="1">
            <a:off x="3387589" y="2391658"/>
            <a:ext cx="11927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74DA5CA9-4FFA-4D43-87C7-3F210320F334}"/>
              </a:ext>
            </a:extLst>
          </p:cNvPr>
          <p:cNvSpPr txBox="1"/>
          <p:nvPr/>
        </p:nvSpPr>
        <p:spPr>
          <a:xfrm>
            <a:off x="2161232" y="2295954"/>
            <a:ext cx="958917" cy="415498"/>
          </a:xfrm>
          <a:prstGeom prst="rect">
            <a:avLst/>
          </a:prstGeom>
          <a:solidFill>
            <a:schemeClr val="bg1"/>
          </a:solidFill>
        </p:spPr>
        <p:txBody>
          <a:bodyPr wrap="none" rtlCol="0">
            <a:spAutoFit/>
          </a:bodyPr>
          <a:lstStyle/>
          <a:p>
            <a:r>
              <a:rPr lang="en-US" sz="1050" dirty="0"/>
              <a:t>Measurement</a:t>
            </a:r>
          </a:p>
          <a:p>
            <a:pPr algn="ctr"/>
            <a:r>
              <a:rPr lang="en-US" sz="1050" dirty="0"/>
              <a:t>= 9.35 mS</a:t>
            </a:r>
          </a:p>
        </p:txBody>
      </p:sp>
      <p:cxnSp>
        <p:nvCxnSpPr>
          <p:cNvPr id="43" name="Straight Arrow Connector 42">
            <a:extLst>
              <a:ext uri="{FF2B5EF4-FFF2-40B4-BE49-F238E27FC236}">
                <a16:creationId xmlns:a16="http://schemas.microsoft.com/office/drawing/2014/main" id="{372F1EEA-9D93-7A47-8B3C-9B60916107FB}"/>
              </a:ext>
            </a:extLst>
          </p:cNvPr>
          <p:cNvCxnSpPr>
            <a:cxnSpLocks/>
          </p:cNvCxnSpPr>
          <p:nvPr/>
        </p:nvCxnSpPr>
        <p:spPr>
          <a:xfrm>
            <a:off x="3281000" y="2689831"/>
            <a:ext cx="126467"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071AD664-9CBB-414D-A906-29F9CD3857D1}"/>
              </a:ext>
            </a:extLst>
          </p:cNvPr>
          <p:cNvCxnSpPr>
            <a:cxnSpLocks/>
          </p:cNvCxnSpPr>
          <p:nvPr/>
        </p:nvCxnSpPr>
        <p:spPr>
          <a:xfrm flipH="1">
            <a:off x="1797325" y="4150886"/>
            <a:ext cx="11927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EFA9904A-F64B-F548-ACFA-13595BAEF57E}"/>
              </a:ext>
            </a:extLst>
          </p:cNvPr>
          <p:cNvSpPr/>
          <p:nvPr/>
        </p:nvSpPr>
        <p:spPr>
          <a:xfrm>
            <a:off x="9163061" y="4495800"/>
            <a:ext cx="607671" cy="224442"/>
          </a:xfrm>
          <a:prstGeom prst="rect">
            <a:avLst/>
          </a:prstGeom>
          <a:solidFill>
            <a:srgbClr val="FFFF0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TextBox 7">
            <a:extLst>
              <a:ext uri="{FF2B5EF4-FFF2-40B4-BE49-F238E27FC236}">
                <a16:creationId xmlns:a16="http://schemas.microsoft.com/office/drawing/2014/main" id="{D4175D33-637C-394E-9019-5EC2EE60A5B0}"/>
              </a:ext>
            </a:extLst>
          </p:cNvPr>
          <p:cNvSpPr txBox="1"/>
          <p:nvPr/>
        </p:nvSpPr>
        <p:spPr>
          <a:xfrm>
            <a:off x="3061386" y="3993145"/>
            <a:ext cx="1850033" cy="415498"/>
          </a:xfrm>
          <a:prstGeom prst="rect">
            <a:avLst/>
          </a:prstGeom>
          <a:noFill/>
        </p:spPr>
        <p:txBody>
          <a:bodyPr wrap="square" rtlCol="0">
            <a:spAutoFit/>
          </a:bodyPr>
          <a:lstStyle/>
          <a:p>
            <a:pPr algn="ctr"/>
            <a:r>
              <a:rPr lang="en-US" sz="1050" dirty="0"/>
              <a:t>First and last cycles undistorted by superposition</a:t>
            </a:r>
          </a:p>
        </p:txBody>
      </p:sp>
      <p:cxnSp>
        <p:nvCxnSpPr>
          <p:cNvPr id="17" name="Straight Arrow Connector 16">
            <a:extLst>
              <a:ext uri="{FF2B5EF4-FFF2-40B4-BE49-F238E27FC236}">
                <a16:creationId xmlns:a16="http://schemas.microsoft.com/office/drawing/2014/main" id="{20C4246E-7723-CB46-812C-2D3AB154DA62}"/>
              </a:ext>
            </a:extLst>
          </p:cNvPr>
          <p:cNvCxnSpPr>
            <a:cxnSpLocks/>
          </p:cNvCxnSpPr>
          <p:nvPr/>
        </p:nvCxnSpPr>
        <p:spPr>
          <a:xfrm flipH="1" flipV="1">
            <a:off x="4406135" y="3518618"/>
            <a:ext cx="2478" cy="5104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B3362B4D-BEB6-D14E-A07E-78DB4381B76F}"/>
              </a:ext>
            </a:extLst>
          </p:cNvPr>
          <p:cNvCxnSpPr>
            <a:cxnSpLocks/>
          </p:cNvCxnSpPr>
          <p:nvPr/>
        </p:nvCxnSpPr>
        <p:spPr>
          <a:xfrm flipV="1">
            <a:off x="3408552" y="3372122"/>
            <a:ext cx="0" cy="6569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49" name="Picture 48">
            <a:extLst>
              <a:ext uri="{FF2B5EF4-FFF2-40B4-BE49-F238E27FC236}">
                <a16:creationId xmlns:a16="http://schemas.microsoft.com/office/drawing/2014/main" id="{0B256900-E934-D941-8C64-004110E1DF1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24600" y="4743308"/>
            <a:ext cx="4695825" cy="323850"/>
          </a:xfrm>
          <a:prstGeom prst="rect">
            <a:avLst/>
          </a:prstGeom>
        </p:spPr>
      </p:pic>
      <p:sp>
        <p:nvSpPr>
          <p:cNvPr id="11" name="Rectangle 10">
            <a:extLst>
              <a:ext uri="{FF2B5EF4-FFF2-40B4-BE49-F238E27FC236}">
                <a16:creationId xmlns:a16="http://schemas.microsoft.com/office/drawing/2014/main" id="{679A361C-A8A5-5F4F-9390-54CFD4BF27D1}"/>
              </a:ext>
            </a:extLst>
          </p:cNvPr>
          <p:cNvSpPr/>
          <p:nvPr/>
        </p:nvSpPr>
        <p:spPr>
          <a:xfrm>
            <a:off x="9780352" y="4905233"/>
            <a:ext cx="662531" cy="208528"/>
          </a:xfrm>
          <a:prstGeom prst="rect">
            <a:avLst/>
          </a:prstGeom>
          <a:solidFill>
            <a:srgbClr val="FFFF0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21" name="Straight Arrow Connector 20">
            <a:extLst>
              <a:ext uri="{FF2B5EF4-FFF2-40B4-BE49-F238E27FC236}">
                <a16:creationId xmlns:a16="http://schemas.microsoft.com/office/drawing/2014/main" id="{90FAA187-E315-274C-BCD6-2BD469B24BC0}"/>
              </a:ext>
            </a:extLst>
          </p:cNvPr>
          <p:cNvCxnSpPr>
            <a:cxnSpLocks/>
          </p:cNvCxnSpPr>
          <p:nvPr/>
        </p:nvCxnSpPr>
        <p:spPr>
          <a:xfrm>
            <a:off x="9499612" y="4708042"/>
            <a:ext cx="271120" cy="2764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C974C9F4-A89C-9F48-B571-DB33BB10D45D}"/>
              </a:ext>
            </a:extLst>
          </p:cNvPr>
          <p:cNvSpPr>
            <a:spLocks noGrp="1"/>
          </p:cNvSpPr>
          <p:nvPr>
            <p:ph type="sldNum" sz="quarter" idx="12"/>
          </p:nvPr>
        </p:nvSpPr>
        <p:spPr/>
        <p:txBody>
          <a:bodyPr/>
          <a:lstStyle/>
          <a:p>
            <a:fld id="{9402E099-75C6-4785-BA6C-247B514205D8}" type="slidenum">
              <a:rPr lang="en-US" smtClean="0"/>
              <a:t>17</a:t>
            </a:fld>
            <a:endParaRPr lang="en-US"/>
          </a:p>
        </p:txBody>
      </p:sp>
      <p:cxnSp>
        <p:nvCxnSpPr>
          <p:cNvPr id="19" name="Straight Connector 18">
            <a:extLst>
              <a:ext uri="{FF2B5EF4-FFF2-40B4-BE49-F238E27FC236}">
                <a16:creationId xmlns:a16="http://schemas.microsoft.com/office/drawing/2014/main" id="{A1348287-6B83-3D48-965F-E5030B4A1F8A}"/>
              </a:ext>
            </a:extLst>
          </p:cNvPr>
          <p:cNvCxnSpPr>
            <a:cxnSpLocks/>
          </p:cNvCxnSpPr>
          <p:nvPr/>
        </p:nvCxnSpPr>
        <p:spPr>
          <a:xfrm>
            <a:off x="4408613" y="2277355"/>
            <a:ext cx="0" cy="81500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E759435-2A68-5D45-87DB-53A109876DEB}"/>
              </a:ext>
            </a:extLst>
          </p:cNvPr>
          <p:cNvCxnSpPr/>
          <p:nvPr/>
        </p:nvCxnSpPr>
        <p:spPr>
          <a:xfrm>
            <a:off x="2594536" y="3884852"/>
            <a:ext cx="0" cy="46189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755B623-A340-9641-9509-30F12E6AA155}"/>
              </a:ext>
            </a:extLst>
          </p:cNvPr>
          <p:cNvSpPr txBox="1"/>
          <p:nvPr/>
        </p:nvSpPr>
        <p:spPr>
          <a:xfrm>
            <a:off x="1171645" y="4892823"/>
            <a:ext cx="4179487" cy="1477328"/>
          </a:xfrm>
          <a:prstGeom prst="rect">
            <a:avLst/>
          </a:prstGeom>
          <a:noFill/>
        </p:spPr>
        <p:txBody>
          <a:bodyPr wrap="square" rtlCol="0">
            <a:spAutoFit/>
          </a:bodyPr>
          <a:lstStyle/>
          <a:p>
            <a:r>
              <a:rPr lang="en-US" dirty="0"/>
              <a:t>The best measurement technique is to reference the leading cycle of the primary and last cycle of the delayed pulses since they are not distorted by superposition.</a:t>
            </a:r>
          </a:p>
          <a:p>
            <a:endParaRPr lang="en-US" dirty="0"/>
          </a:p>
        </p:txBody>
      </p:sp>
    </p:spTree>
    <p:extLst>
      <p:ext uri="{BB962C8B-B14F-4D97-AF65-F5344CB8AC3E}">
        <p14:creationId xmlns:p14="http://schemas.microsoft.com/office/powerpoint/2010/main" val="1578605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DB11B-5727-8840-A32B-CAE9D0C450C6}"/>
              </a:ext>
            </a:extLst>
          </p:cNvPr>
          <p:cNvSpPr>
            <a:spLocks noGrp="1"/>
          </p:cNvSpPr>
          <p:nvPr>
            <p:ph type="title"/>
          </p:nvPr>
        </p:nvSpPr>
        <p:spPr>
          <a:xfrm>
            <a:off x="1890386" y="1"/>
            <a:ext cx="8168014" cy="1457098"/>
          </a:xfrm>
        </p:spPr>
        <p:txBody>
          <a:bodyPr>
            <a:normAutofit/>
          </a:bodyPr>
          <a:lstStyle/>
          <a:p>
            <a:r>
              <a:rPr lang="en-US" dirty="0"/>
              <a:t>Separation of WWV and WWVH During Simultaneous Reception</a:t>
            </a:r>
          </a:p>
        </p:txBody>
      </p:sp>
      <p:sp>
        <p:nvSpPr>
          <p:cNvPr id="3" name="Content Placeholder 2">
            <a:extLst>
              <a:ext uri="{FF2B5EF4-FFF2-40B4-BE49-F238E27FC236}">
                <a16:creationId xmlns:a16="http://schemas.microsoft.com/office/drawing/2014/main" id="{0A4F8E61-D8D5-024F-AE66-742F788AC2E5}"/>
              </a:ext>
            </a:extLst>
          </p:cNvPr>
          <p:cNvSpPr>
            <a:spLocks noGrp="1"/>
          </p:cNvSpPr>
          <p:nvPr>
            <p:ph idx="1"/>
          </p:nvPr>
        </p:nvSpPr>
        <p:spPr>
          <a:xfrm>
            <a:off x="1066800" y="1479551"/>
            <a:ext cx="10058400" cy="4876800"/>
          </a:xfrm>
        </p:spPr>
        <p:txBody>
          <a:bodyPr>
            <a:normAutofit/>
          </a:bodyPr>
          <a:lstStyle/>
          <a:p>
            <a:r>
              <a:rPr lang="en-US" sz="1800" dirty="0"/>
              <a:t>There are many times when the band is open to both WWV in Colorado and WWVH in Hawaii. Because they are on the same frequency the spectral contributions overlap in a spectrogram. </a:t>
            </a:r>
          </a:p>
          <a:p>
            <a:r>
              <a:rPr lang="en-US" sz="1800" dirty="0"/>
              <a:t>WWV and WWVH alternately transmit standard side tones of 500 and 600 Hz on most (but not all) minutes of each hour. See </a:t>
            </a:r>
            <a:r>
              <a:rPr lang="en-US" sz="1800" dirty="0">
                <a:hlinkClick r:id="rId3"/>
              </a:rPr>
              <a:t>https://tf.nist.gov/stations/iform.html</a:t>
            </a:r>
            <a:r>
              <a:rPr lang="en-US" sz="1800" dirty="0"/>
              <a:t> . Their use as a separation tool was recognized by David Kazdan AD8Y.</a:t>
            </a:r>
          </a:p>
          <a:p>
            <a:r>
              <a:rPr lang="en-US" sz="1800" dirty="0"/>
              <a:t>These signals are as precise as the carrier and can be used to separately measure Doppler data if recovered as an Upper Side Band (USB) tone.</a:t>
            </a:r>
          </a:p>
          <a:p>
            <a:pPr marL="0" indent="0">
              <a:buNone/>
            </a:pPr>
            <a:r>
              <a:rPr lang="en-US" sz="1800" dirty="0"/>
              <a:t>		</a:t>
            </a:r>
            <a:r>
              <a:rPr lang="en-US" sz="1800" u="sng" dirty="0"/>
              <a:t>Minute		WWV		WWVH</a:t>
            </a:r>
          </a:p>
          <a:p>
            <a:pPr marL="0" indent="0">
              <a:buNone/>
            </a:pPr>
            <a:r>
              <a:rPr lang="en-US" sz="1800" dirty="0"/>
              <a:t>    		Even		500 Hz		600 Hz</a:t>
            </a:r>
          </a:p>
          <a:p>
            <a:pPr marL="0" indent="0">
              <a:buNone/>
            </a:pPr>
            <a:r>
              <a:rPr lang="en-US" sz="1800" dirty="0"/>
              <a:t>    		Odd		600 Hz		500 Hz           </a:t>
            </a:r>
          </a:p>
          <a:p>
            <a:pPr marL="0" indent="0">
              <a:buNone/>
            </a:pPr>
            <a:r>
              <a:rPr lang="en-US" sz="1800" dirty="0"/>
              <a:t>Numerous separation schemes are possible using one or both tones. The option reported here is a fully deinterlaced technique that places 100% continuous data records for each station on separate outputs. The method requires two receivers with the ability to change frequency every minute so that one receiver continuously monitors  WWV and the other WWVH. This method is also useful using only one programmable receiver to yield 100% data on just one station. </a:t>
            </a:r>
          </a:p>
        </p:txBody>
      </p:sp>
      <p:sp>
        <p:nvSpPr>
          <p:cNvPr id="4" name="Slide Number Placeholder 3">
            <a:extLst>
              <a:ext uri="{FF2B5EF4-FFF2-40B4-BE49-F238E27FC236}">
                <a16:creationId xmlns:a16="http://schemas.microsoft.com/office/drawing/2014/main" id="{8B4A68E3-BAB8-724B-8841-89F6AC34F7B1}"/>
              </a:ext>
            </a:extLst>
          </p:cNvPr>
          <p:cNvSpPr>
            <a:spLocks noGrp="1"/>
          </p:cNvSpPr>
          <p:nvPr>
            <p:ph type="sldNum" sz="quarter" idx="12"/>
          </p:nvPr>
        </p:nvSpPr>
        <p:spPr/>
        <p:txBody>
          <a:bodyPr/>
          <a:lstStyle/>
          <a:p>
            <a:fld id="{9402E099-75C6-4785-BA6C-247B514205D8}" type="slidenum">
              <a:rPr lang="en-US" smtClean="0"/>
              <a:t>18</a:t>
            </a:fld>
            <a:endParaRPr lang="en-US"/>
          </a:p>
        </p:txBody>
      </p:sp>
    </p:spTree>
    <p:extLst>
      <p:ext uri="{BB962C8B-B14F-4D97-AF65-F5344CB8AC3E}">
        <p14:creationId xmlns:p14="http://schemas.microsoft.com/office/powerpoint/2010/main" val="4141985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94B9A-B81E-7444-8080-00C6D380AF28}"/>
              </a:ext>
            </a:extLst>
          </p:cNvPr>
          <p:cNvSpPr>
            <a:spLocks noGrp="1"/>
          </p:cNvSpPr>
          <p:nvPr>
            <p:ph type="title"/>
          </p:nvPr>
        </p:nvSpPr>
        <p:spPr>
          <a:xfrm>
            <a:off x="1812620" y="1011352"/>
            <a:ext cx="3610107" cy="1236288"/>
          </a:xfrm>
        </p:spPr>
        <p:txBody>
          <a:bodyPr>
            <a:normAutofit fontScale="90000"/>
          </a:bodyPr>
          <a:lstStyle/>
          <a:p>
            <a:r>
              <a:rPr lang="en-US" sz="2700" dirty="0"/>
              <a:t>Deinterlace Scheme Using Dual (or Two) Receivers to Separate WWV and WWVH</a:t>
            </a:r>
          </a:p>
        </p:txBody>
      </p:sp>
      <p:cxnSp>
        <p:nvCxnSpPr>
          <p:cNvPr id="25" name="Straight Arrow Connector 24">
            <a:extLst>
              <a:ext uri="{FF2B5EF4-FFF2-40B4-BE49-F238E27FC236}">
                <a16:creationId xmlns:a16="http://schemas.microsoft.com/office/drawing/2014/main" id="{3A40B019-FD27-CB41-974C-C79D9E51A809}"/>
              </a:ext>
            </a:extLst>
          </p:cNvPr>
          <p:cNvCxnSpPr/>
          <p:nvPr/>
        </p:nvCxnSpPr>
        <p:spPr>
          <a:xfrm>
            <a:off x="9550197" y="1869622"/>
            <a:ext cx="0" cy="255644"/>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F2EFF0C7-4627-D945-97FC-FE94658CEBF4}"/>
              </a:ext>
            </a:extLst>
          </p:cNvPr>
          <p:cNvCxnSpPr/>
          <p:nvPr/>
        </p:nvCxnSpPr>
        <p:spPr>
          <a:xfrm>
            <a:off x="9490325" y="4433209"/>
            <a:ext cx="0" cy="255644"/>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606046F2-7F03-A941-93D3-D317DB72AE0D}"/>
              </a:ext>
            </a:extLst>
          </p:cNvPr>
          <p:cNvSpPr/>
          <p:nvPr/>
        </p:nvSpPr>
        <p:spPr>
          <a:xfrm>
            <a:off x="2028581" y="2374812"/>
            <a:ext cx="1296444" cy="76416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endParaRPr>
          </a:p>
        </p:txBody>
      </p:sp>
      <p:sp>
        <p:nvSpPr>
          <p:cNvPr id="4" name="Rectangle 3">
            <a:extLst>
              <a:ext uri="{FF2B5EF4-FFF2-40B4-BE49-F238E27FC236}">
                <a16:creationId xmlns:a16="http://schemas.microsoft.com/office/drawing/2014/main" id="{12AD4FB0-8FEA-8346-B7EB-75A8E7CAFABD}"/>
              </a:ext>
            </a:extLst>
          </p:cNvPr>
          <p:cNvSpPr/>
          <p:nvPr/>
        </p:nvSpPr>
        <p:spPr>
          <a:xfrm>
            <a:off x="2028310" y="2449191"/>
            <a:ext cx="1135042" cy="646331"/>
          </a:xfrm>
          <a:prstGeom prst="rect">
            <a:avLst/>
          </a:prstGeom>
        </p:spPr>
        <p:txBody>
          <a:bodyPr wrap="square">
            <a:spAutoFit/>
          </a:bodyPr>
          <a:lstStyle/>
          <a:p>
            <a:pPr algn="ctr"/>
            <a:r>
              <a:rPr lang="en-US" sz="1200" dirty="0"/>
              <a:t>Radio with</a:t>
            </a:r>
          </a:p>
          <a:p>
            <a:pPr algn="ctr"/>
            <a:r>
              <a:rPr lang="en-US" sz="1200" dirty="0"/>
              <a:t>Dual Receivers</a:t>
            </a:r>
          </a:p>
          <a:p>
            <a:pPr algn="ctr"/>
            <a:r>
              <a:rPr lang="en-US" sz="1200" dirty="0"/>
              <a:t>(e.g., IC-7610)</a:t>
            </a:r>
          </a:p>
        </p:txBody>
      </p:sp>
      <p:sp>
        <p:nvSpPr>
          <p:cNvPr id="9" name="Rectangle 8">
            <a:extLst>
              <a:ext uri="{FF2B5EF4-FFF2-40B4-BE49-F238E27FC236}">
                <a16:creationId xmlns:a16="http://schemas.microsoft.com/office/drawing/2014/main" id="{01C06800-85EE-9646-A81B-1273FE5BD27D}"/>
              </a:ext>
            </a:extLst>
          </p:cNvPr>
          <p:cNvSpPr/>
          <p:nvPr/>
        </p:nvSpPr>
        <p:spPr>
          <a:xfrm>
            <a:off x="2028581" y="3412312"/>
            <a:ext cx="1296444" cy="76416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endParaRPr>
          </a:p>
        </p:txBody>
      </p:sp>
      <p:sp>
        <p:nvSpPr>
          <p:cNvPr id="5" name="TextBox 4">
            <a:extLst>
              <a:ext uri="{FF2B5EF4-FFF2-40B4-BE49-F238E27FC236}">
                <a16:creationId xmlns:a16="http://schemas.microsoft.com/office/drawing/2014/main" id="{1D437E14-A5B8-1E4C-BE08-7C142A0E5E5F}"/>
              </a:ext>
            </a:extLst>
          </p:cNvPr>
          <p:cNvSpPr txBox="1"/>
          <p:nvPr/>
        </p:nvSpPr>
        <p:spPr>
          <a:xfrm>
            <a:off x="2099513" y="3499633"/>
            <a:ext cx="1130759" cy="646331"/>
          </a:xfrm>
          <a:prstGeom prst="rect">
            <a:avLst/>
          </a:prstGeom>
          <a:noFill/>
        </p:spPr>
        <p:txBody>
          <a:bodyPr wrap="none" rtlCol="0">
            <a:spAutoFit/>
          </a:bodyPr>
          <a:lstStyle/>
          <a:p>
            <a:pPr algn="ctr"/>
            <a:r>
              <a:rPr lang="en-US" sz="1200" dirty="0"/>
              <a:t>Radio Interface</a:t>
            </a:r>
          </a:p>
          <a:p>
            <a:pPr algn="ctr"/>
            <a:r>
              <a:rPr lang="en-US" sz="1200" dirty="0"/>
              <a:t>(e.g., CI-V)</a:t>
            </a:r>
          </a:p>
          <a:p>
            <a:pPr algn="ctr"/>
            <a:r>
              <a:rPr lang="en-US" sz="1200" dirty="0"/>
              <a:t>- Or Manual - </a:t>
            </a:r>
          </a:p>
        </p:txBody>
      </p:sp>
      <p:sp>
        <p:nvSpPr>
          <p:cNvPr id="11" name="Rectangle 10">
            <a:extLst>
              <a:ext uri="{FF2B5EF4-FFF2-40B4-BE49-F238E27FC236}">
                <a16:creationId xmlns:a16="http://schemas.microsoft.com/office/drawing/2014/main" id="{B678B043-796F-CF4C-87C7-77085A93FCD3}"/>
              </a:ext>
            </a:extLst>
          </p:cNvPr>
          <p:cNvSpPr/>
          <p:nvPr/>
        </p:nvSpPr>
        <p:spPr>
          <a:xfrm>
            <a:off x="2028581" y="4478421"/>
            <a:ext cx="1296444" cy="76416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Odd/Even Minute</a:t>
            </a:r>
          </a:p>
          <a:p>
            <a:pPr algn="ctr"/>
            <a:r>
              <a:rPr lang="en-US" sz="1200" dirty="0">
                <a:solidFill>
                  <a:schemeClr val="tx1"/>
                </a:solidFill>
              </a:rPr>
              <a:t>Determination</a:t>
            </a:r>
          </a:p>
          <a:p>
            <a:pPr algn="ctr"/>
            <a:r>
              <a:rPr lang="en-US" sz="1200" dirty="0">
                <a:solidFill>
                  <a:schemeClr val="tx1"/>
                </a:solidFill>
              </a:rPr>
              <a:t>(e.g., Radio Controlled Clock)</a:t>
            </a:r>
          </a:p>
        </p:txBody>
      </p:sp>
      <p:cxnSp>
        <p:nvCxnSpPr>
          <p:cNvPr id="7" name="Straight Arrow Connector 6">
            <a:extLst>
              <a:ext uri="{FF2B5EF4-FFF2-40B4-BE49-F238E27FC236}">
                <a16:creationId xmlns:a16="http://schemas.microsoft.com/office/drawing/2014/main" id="{C02541B9-B778-E642-A903-A3365504E975}"/>
              </a:ext>
            </a:extLst>
          </p:cNvPr>
          <p:cNvCxnSpPr/>
          <p:nvPr/>
        </p:nvCxnSpPr>
        <p:spPr>
          <a:xfrm flipV="1">
            <a:off x="2664891" y="3138979"/>
            <a:ext cx="0" cy="27333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BFC5878-2AC4-D244-BDE6-21934DB3CEC8}"/>
              </a:ext>
            </a:extLst>
          </p:cNvPr>
          <p:cNvCxnSpPr/>
          <p:nvPr/>
        </p:nvCxnSpPr>
        <p:spPr>
          <a:xfrm flipV="1">
            <a:off x="2635074" y="4176480"/>
            <a:ext cx="0" cy="27333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C263BFF-4B60-2E4F-B2C4-C51B2E8472F5}"/>
              </a:ext>
            </a:extLst>
          </p:cNvPr>
          <p:cNvSpPr txBox="1"/>
          <p:nvPr/>
        </p:nvSpPr>
        <p:spPr>
          <a:xfrm>
            <a:off x="2635074" y="3148689"/>
            <a:ext cx="915956" cy="276999"/>
          </a:xfrm>
          <a:prstGeom prst="rect">
            <a:avLst/>
          </a:prstGeom>
          <a:noFill/>
        </p:spPr>
        <p:txBody>
          <a:bodyPr wrap="none" rtlCol="0">
            <a:spAutoFit/>
          </a:bodyPr>
          <a:lstStyle/>
          <a:p>
            <a:r>
              <a:rPr lang="en-US" sz="1200" dirty="0"/>
              <a:t>Change A/B</a:t>
            </a:r>
          </a:p>
        </p:txBody>
      </p:sp>
      <p:sp>
        <p:nvSpPr>
          <p:cNvPr id="10" name="TextBox 9">
            <a:extLst>
              <a:ext uri="{FF2B5EF4-FFF2-40B4-BE49-F238E27FC236}">
                <a16:creationId xmlns:a16="http://schemas.microsoft.com/office/drawing/2014/main" id="{626B8D4A-98E8-1849-8E4A-102A790D4870}"/>
              </a:ext>
            </a:extLst>
          </p:cNvPr>
          <p:cNvSpPr txBox="1"/>
          <p:nvPr/>
        </p:nvSpPr>
        <p:spPr>
          <a:xfrm>
            <a:off x="2625136" y="4200494"/>
            <a:ext cx="873701" cy="276999"/>
          </a:xfrm>
          <a:prstGeom prst="rect">
            <a:avLst/>
          </a:prstGeom>
          <a:noFill/>
        </p:spPr>
        <p:txBody>
          <a:bodyPr wrap="none" rtlCol="0">
            <a:spAutoFit/>
          </a:bodyPr>
          <a:lstStyle/>
          <a:p>
            <a:r>
              <a:rPr lang="en-US" sz="1200" dirty="0"/>
              <a:t>Odd / Even</a:t>
            </a:r>
          </a:p>
        </p:txBody>
      </p:sp>
      <p:cxnSp>
        <p:nvCxnSpPr>
          <p:cNvPr id="13" name="Straight Connector 12">
            <a:extLst>
              <a:ext uri="{FF2B5EF4-FFF2-40B4-BE49-F238E27FC236}">
                <a16:creationId xmlns:a16="http://schemas.microsoft.com/office/drawing/2014/main" id="{BF674111-238A-6942-A9D9-C438C7E545D8}"/>
              </a:ext>
            </a:extLst>
          </p:cNvPr>
          <p:cNvCxnSpPr>
            <a:cxnSpLocks/>
          </p:cNvCxnSpPr>
          <p:nvPr/>
        </p:nvCxnSpPr>
        <p:spPr>
          <a:xfrm>
            <a:off x="3073995" y="4257262"/>
            <a:ext cx="2798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20A7571-9F5C-FE42-82C3-8AE4522E24F7}"/>
              </a:ext>
            </a:extLst>
          </p:cNvPr>
          <p:cNvSpPr txBox="1"/>
          <p:nvPr/>
        </p:nvSpPr>
        <p:spPr>
          <a:xfrm>
            <a:off x="3383710" y="4188950"/>
            <a:ext cx="1867819" cy="300082"/>
          </a:xfrm>
          <a:prstGeom prst="rect">
            <a:avLst/>
          </a:prstGeom>
          <a:noFill/>
        </p:spPr>
        <p:txBody>
          <a:bodyPr wrap="none" rtlCol="0">
            <a:spAutoFit/>
          </a:bodyPr>
          <a:lstStyle/>
          <a:p>
            <a:r>
              <a:rPr lang="en-US" sz="1350" dirty="0"/>
              <a:t>e.g., LSB of Minute Digit</a:t>
            </a:r>
          </a:p>
        </p:txBody>
      </p:sp>
      <p:cxnSp>
        <p:nvCxnSpPr>
          <p:cNvPr id="18" name="Straight Arrow Connector 17">
            <a:extLst>
              <a:ext uri="{FF2B5EF4-FFF2-40B4-BE49-F238E27FC236}">
                <a16:creationId xmlns:a16="http://schemas.microsoft.com/office/drawing/2014/main" id="{62955AAF-3BB0-054C-AFB5-C86ED1B0A101}"/>
              </a:ext>
            </a:extLst>
          </p:cNvPr>
          <p:cNvCxnSpPr/>
          <p:nvPr/>
        </p:nvCxnSpPr>
        <p:spPr>
          <a:xfrm>
            <a:off x="3315604" y="2606950"/>
            <a:ext cx="37768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F2E1849-5E3E-D44A-8BA3-211E9A3D80F3}"/>
              </a:ext>
            </a:extLst>
          </p:cNvPr>
          <p:cNvSpPr txBox="1"/>
          <p:nvPr/>
        </p:nvSpPr>
        <p:spPr>
          <a:xfrm>
            <a:off x="3132995" y="2484005"/>
            <a:ext cx="274434" cy="276999"/>
          </a:xfrm>
          <a:prstGeom prst="rect">
            <a:avLst/>
          </a:prstGeom>
          <a:noFill/>
        </p:spPr>
        <p:txBody>
          <a:bodyPr wrap="none" rtlCol="0">
            <a:spAutoFit/>
          </a:bodyPr>
          <a:lstStyle/>
          <a:p>
            <a:r>
              <a:rPr lang="en-US" sz="1200" dirty="0"/>
              <a:t>A</a:t>
            </a:r>
          </a:p>
        </p:txBody>
      </p:sp>
      <p:sp>
        <p:nvSpPr>
          <p:cNvPr id="20" name="TextBox 19">
            <a:extLst>
              <a:ext uri="{FF2B5EF4-FFF2-40B4-BE49-F238E27FC236}">
                <a16:creationId xmlns:a16="http://schemas.microsoft.com/office/drawing/2014/main" id="{CFC1FF20-09EB-F344-9B17-E0BFB967DBB0}"/>
              </a:ext>
            </a:extLst>
          </p:cNvPr>
          <p:cNvSpPr txBox="1"/>
          <p:nvPr/>
        </p:nvSpPr>
        <p:spPr>
          <a:xfrm>
            <a:off x="3132995" y="2828231"/>
            <a:ext cx="268022" cy="276999"/>
          </a:xfrm>
          <a:prstGeom prst="rect">
            <a:avLst/>
          </a:prstGeom>
          <a:noFill/>
        </p:spPr>
        <p:txBody>
          <a:bodyPr wrap="none" rtlCol="0">
            <a:spAutoFit/>
          </a:bodyPr>
          <a:lstStyle/>
          <a:p>
            <a:r>
              <a:rPr lang="en-US" sz="1200" dirty="0"/>
              <a:t>B</a:t>
            </a:r>
          </a:p>
        </p:txBody>
      </p:sp>
      <p:cxnSp>
        <p:nvCxnSpPr>
          <p:cNvPr id="27" name="Straight Arrow Connector 26">
            <a:extLst>
              <a:ext uri="{FF2B5EF4-FFF2-40B4-BE49-F238E27FC236}">
                <a16:creationId xmlns:a16="http://schemas.microsoft.com/office/drawing/2014/main" id="{071DC1C2-80AE-5545-B25C-1C29B42C9CB6}"/>
              </a:ext>
            </a:extLst>
          </p:cNvPr>
          <p:cNvCxnSpPr/>
          <p:nvPr/>
        </p:nvCxnSpPr>
        <p:spPr>
          <a:xfrm>
            <a:off x="3340453" y="2949849"/>
            <a:ext cx="37768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FFD47DFD-6F3D-D84F-A092-936226583B9A}"/>
              </a:ext>
            </a:extLst>
          </p:cNvPr>
          <p:cNvSpPr/>
          <p:nvPr/>
        </p:nvSpPr>
        <p:spPr>
          <a:xfrm>
            <a:off x="3693290" y="2376478"/>
            <a:ext cx="1296444" cy="76416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endParaRPr>
          </a:p>
        </p:txBody>
      </p:sp>
      <p:sp>
        <p:nvSpPr>
          <p:cNvPr id="21" name="TextBox 20">
            <a:extLst>
              <a:ext uri="{FF2B5EF4-FFF2-40B4-BE49-F238E27FC236}">
                <a16:creationId xmlns:a16="http://schemas.microsoft.com/office/drawing/2014/main" id="{3E219437-32DD-3C4D-A768-F00042B81511}"/>
              </a:ext>
            </a:extLst>
          </p:cNvPr>
          <p:cNvSpPr txBox="1"/>
          <p:nvPr/>
        </p:nvSpPr>
        <p:spPr>
          <a:xfrm>
            <a:off x="3754007" y="2445272"/>
            <a:ext cx="1307537" cy="646331"/>
          </a:xfrm>
          <a:prstGeom prst="rect">
            <a:avLst/>
          </a:prstGeom>
          <a:noFill/>
        </p:spPr>
        <p:txBody>
          <a:bodyPr wrap="none" rtlCol="0">
            <a:spAutoFit/>
          </a:bodyPr>
          <a:lstStyle/>
          <a:p>
            <a:r>
              <a:rPr lang="en-US" sz="1200" dirty="0"/>
              <a:t>1kHz Output Tone</a:t>
            </a:r>
          </a:p>
          <a:p>
            <a:r>
              <a:rPr lang="en-US" sz="1200" dirty="0"/>
              <a:t>A: always WWV</a:t>
            </a:r>
          </a:p>
          <a:p>
            <a:r>
              <a:rPr lang="en-US" sz="1200" dirty="0"/>
              <a:t>B: always WWVH</a:t>
            </a:r>
          </a:p>
        </p:txBody>
      </p:sp>
      <p:sp>
        <p:nvSpPr>
          <p:cNvPr id="24" name="TextBox 23">
            <a:extLst>
              <a:ext uri="{FF2B5EF4-FFF2-40B4-BE49-F238E27FC236}">
                <a16:creationId xmlns:a16="http://schemas.microsoft.com/office/drawing/2014/main" id="{07CAE53B-37EC-7544-B920-79C454E94AFB}"/>
              </a:ext>
            </a:extLst>
          </p:cNvPr>
          <p:cNvSpPr txBox="1"/>
          <p:nvPr/>
        </p:nvSpPr>
        <p:spPr>
          <a:xfrm>
            <a:off x="7168304" y="1036781"/>
            <a:ext cx="3533403" cy="276999"/>
          </a:xfrm>
          <a:prstGeom prst="rect">
            <a:avLst/>
          </a:prstGeom>
          <a:noFill/>
        </p:spPr>
        <p:txBody>
          <a:bodyPr wrap="none" rtlCol="0">
            <a:spAutoFit/>
          </a:bodyPr>
          <a:lstStyle/>
          <a:p>
            <a:r>
              <a:rPr lang="en-US" sz="1200" dirty="0"/>
              <a:t>MAIN = f</a:t>
            </a:r>
            <a:r>
              <a:rPr lang="en-US" sz="1200" baseline="-25000" dirty="0"/>
              <a:t>C</a:t>
            </a:r>
            <a:r>
              <a:rPr lang="en-US" sz="1200" dirty="0"/>
              <a:t> – 0.5; SUB = f</a:t>
            </a:r>
            <a:r>
              <a:rPr lang="en-US" sz="1200" baseline="-25000" dirty="0"/>
              <a:t>C</a:t>
            </a:r>
            <a:r>
              <a:rPr lang="en-US" sz="1200" dirty="0"/>
              <a:t> – 0.4; CHANGE every minute</a:t>
            </a:r>
          </a:p>
        </p:txBody>
      </p:sp>
      <p:pic>
        <p:nvPicPr>
          <p:cNvPr id="15" name="Picture 14">
            <a:extLst>
              <a:ext uri="{FF2B5EF4-FFF2-40B4-BE49-F238E27FC236}">
                <a16:creationId xmlns:a16="http://schemas.microsoft.com/office/drawing/2014/main" id="{1747E944-378B-064D-95C7-BF3244B31A5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68302" y="1297065"/>
            <a:ext cx="3401132" cy="2040679"/>
          </a:xfrm>
          <a:prstGeom prst="rect">
            <a:avLst/>
          </a:prstGeom>
        </p:spPr>
      </p:pic>
      <p:pic>
        <p:nvPicPr>
          <p:cNvPr id="22" name="Picture 21">
            <a:extLst>
              <a:ext uri="{FF2B5EF4-FFF2-40B4-BE49-F238E27FC236}">
                <a16:creationId xmlns:a16="http://schemas.microsoft.com/office/drawing/2014/main" id="{33285E46-BE93-1E44-9F36-72398964008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83504" y="3610579"/>
            <a:ext cx="3385930" cy="2031558"/>
          </a:xfrm>
          <a:prstGeom prst="rect">
            <a:avLst/>
          </a:prstGeom>
        </p:spPr>
      </p:pic>
      <p:sp>
        <p:nvSpPr>
          <p:cNvPr id="23" name="TextBox 22">
            <a:extLst>
              <a:ext uri="{FF2B5EF4-FFF2-40B4-BE49-F238E27FC236}">
                <a16:creationId xmlns:a16="http://schemas.microsoft.com/office/drawing/2014/main" id="{B968A7A3-22F7-A545-B80F-A2A80682F5DE}"/>
              </a:ext>
            </a:extLst>
          </p:cNvPr>
          <p:cNvSpPr txBox="1"/>
          <p:nvPr/>
        </p:nvSpPr>
        <p:spPr>
          <a:xfrm>
            <a:off x="5422727" y="2059267"/>
            <a:ext cx="1832777" cy="646331"/>
          </a:xfrm>
          <a:prstGeom prst="rect">
            <a:avLst/>
          </a:prstGeom>
          <a:noFill/>
        </p:spPr>
        <p:txBody>
          <a:bodyPr wrap="square" rtlCol="0">
            <a:spAutoFit/>
          </a:bodyPr>
          <a:lstStyle/>
          <a:p>
            <a:r>
              <a:rPr lang="en-US" sz="1200" dirty="0"/>
              <a:t>Even minute: </a:t>
            </a:r>
          </a:p>
          <a:p>
            <a:r>
              <a:rPr lang="en-US" sz="1200" dirty="0"/>
              <a:t>MAIN on 500Hz for WWV </a:t>
            </a:r>
          </a:p>
          <a:p>
            <a:r>
              <a:rPr lang="en-US" sz="1200" dirty="0"/>
              <a:t>SUB on 600Hz for WWVH</a:t>
            </a:r>
          </a:p>
        </p:txBody>
      </p:sp>
      <p:sp>
        <p:nvSpPr>
          <p:cNvPr id="31" name="TextBox 30">
            <a:extLst>
              <a:ext uri="{FF2B5EF4-FFF2-40B4-BE49-F238E27FC236}">
                <a16:creationId xmlns:a16="http://schemas.microsoft.com/office/drawing/2014/main" id="{E4A767CE-8A07-6F42-AC93-D28541EC2E2D}"/>
              </a:ext>
            </a:extLst>
          </p:cNvPr>
          <p:cNvSpPr txBox="1"/>
          <p:nvPr/>
        </p:nvSpPr>
        <p:spPr>
          <a:xfrm>
            <a:off x="5455747" y="4269350"/>
            <a:ext cx="1811714" cy="646331"/>
          </a:xfrm>
          <a:prstGeom prst="rect">
            <a:avLst/>
          </a:prstGeom>
          <a:noFill/>
        </p:spPr>
        <p:txBody>
          <a:bodyPr wrap="none" rtlCol="0">
            <a:spAutoFit/>
          </a:bodyPr>
          <a:lstStyle/>
          <a:p>
            <a:r>
              <a:rPr lang="en-US" sz="1200" dirty="0"/>
              <a:t>Odd minute: </a:t>
            </a:r>
          </a:p>
          <a:p>
            <a:r>
              <a:rPr lang="en-US" sz="1200" dirty="0"/>
              <a:t>MAIN on 600Hz for WWV </a:t>
            </a:r>
          </a:p>
          <a:p>
            <a:r>
              <a:rPr lang="en-US" sz="1200" dirty="0"/>
              <a:t>SUB on 500Hz for WWVH</a:t>
            </a:r>
          </a:p>
        </p:txBody>
      </p:sp>
      <p:sp>
        <p:nvSpPr>
          <p:cNvPr id="32" name="TextBox 31">
            <a:extLst>
              <a:ext uri="{FF2B5EF4-FFF2-40B4-BE49-F238E27FC236}">
                <a16:creationId xmlns:a16="http://schemas.microsoft.com/office/drawing/2014/main" id="{B7B8FBEA-105F-374E-9C95-FB14CC30D2F1}"/>
              </a:ext>
            </a:extLst>
          </p:cNvPr>
          <p:cNvSpPr txBox="1"/>
          <p:nvPr/>
        </p:nvSpPr>
        <p:spPr>
          <a:xfrm>
            <a:off x="7564731" y="3336091"/>
            <a:ext cx="3075842" cy="300082"/>
          </a:xfrm>
          <a:prstGeom prst="rect">
            <a:avLst/>
          </a:prstGeom>
          <a:noFill/>
        </p:spPr>
        <p:txBody>
          <a:bodyPr wrap="none" rtlCol="0">
            <a:spAutoFit/>
          </a:bodyPr>
          <a:lstStyle/>
          <a:p>
            <a:r>
              <a:rPr lang="en-US" sz="1350" dirty="0"/>
              <a:t>MAIN always WWV     SUB always WWVH</a:t>
            </a:r>
          </a:p>
        </p:txBody>
      </p:sp>
      <p:sp>
        <p:nvSpPr>
          <p:cNvPr id="33" name="TextBox 32">
            <a:extLst>
              <a:ext uri="{FF2B5EF4-FFF2-40B4-BE49-F238E27FC236}">
                <a16:creationId xmlns:a16="http://schemas.microsoft.com/office/drawing/2014/main" id="{F5170237-6381-5248-95EA-3812A29AE28E}"/>
              </a:ext>
            </a:extLst>
          </p:cNvPr>
          <p:cNvSpPr txBox="1"/>
          <p:nvPr/>
        </p:nvSpPr>
        <p:spPr>
          <a:xfrm>
            <a:off x="1699132" y="5447449"/>
            <a:ext cx="5195614" cy="507831"/>
          </a:xfrm>
          <a:prstGeom prst="rect">
            <a:avLst/>
          </a:prstGeom>
          <a:noFill/>
        </p:spPr>
        <p:txBody>
          <a:bodyPr wrap="square" rtlCol="0">
            <a:spAutoFit/>
          </a:bodyPr>
          <a:lstStyle/>
          <a:p>
            <a:r>
              <a:rPr lang="en-US" sz="1350" dirty="0"/>
              <a:t>N.B. Scheme also works with a single receiver with programmable VFO or memory channels to output either WWV or WWVH alone. </a:t>
            </a:r>
          </a:p>
        </p:txBody>
      </p:sp>
      <p:cxnSp>
        <p:nvCxnSpPr>
          <p:cNvPr id="35" name="Straight Arrow Connector 34">
            <a:extLst>
              <a:ext uri="{FF2B5EF4-FFF2-40B4-BE49-F238E27FC236}">
                <a16:creationId xmlns:a16="http://schemas.microsoft.com/office/drawing/2014/main" id="{E09CD937-9A27-1049-B4A7-70F58FD86BB4}"/>
              </a:ext>
            </a:extLst>
          </p:cNvPr>
          <p:cNvCxnSpPr/>
          <p:nvPr/>
        </p:nvCxnSpPr>
        <p:spPr>
          <a:xfrm>
            <a:off x="8580784" y="2066558"/>
            <a:ext cx="0" cy="253916"/>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3314A269-6D5C-324A-B165-14121FC63B39}"/>
              </a:ext>
            </a:extLst>
          </p:cNvPr>
          <p:cNvCxnSpPr/>
          <p:nvPr/>
        </p:nvCxnSpPr>
        <p:spPr>
          <a:xfrm>
            <a:off x="10056745" y="2071529"/>
            <a:ext cx="0" cy="253916"/>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811FAF48-EC82-A344-9911-33F8221FE8A3}"/>
              </a:ext>
            </a:extLst>
          </p:cNvPr>
          <p:cNvCxnSpPr/>
          <p:nvPr/>
        </p:nvCxnSpPr>
        <p:spPr>
          <a:xfrm>
            <a:off x="8585755" y="4377409"/>
            <a:ext cx="0" cy="253916"/>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05608AD2-51E2-9E47-99C6-557B9FEA11D7}"/>
              </a:ext>
            </a:extLst>
          </p:cNvPr>
          <p:cNvCxnSpPr/>
          <p:nvPr/>
        </p:nvCxnSpPr>
        <p:spPr>
          <a:xfrm>
            <a:off x="10056743" y="4377409"/>
            <a:ext cx="0" cy="253916"/>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56F1DDE-6F46-2947-A850-51B32FEC6D57}"/>
              </a:ext>
            </a:extLst>
          </p:cNvPr>
          <p:cNvSpPr txBox="1"/>
          <p:nvPr/>
        </p:nvSpPr>
        <p:spPr>
          <a:xfrm>
            <a:off x="5460013" y="2917122"/>
            <a:ext cx="1702646" cy="1131079"/>
          </a:xfrm>
          <a:prstGeom prst="rect">
            <a:avLst/>
          </a:prstGeom>
          <a:noFill/>
          <a:ln>
            <a:solidFill>
              <a:schemeClr val="tx1"/>
            </a:solidFill>
          </a:ln>
        </p:spPr>
        <p:txBody>
          <a:bodyPr wrap="none" rtlCol="0">
            <a:spAutoFit/>
          </a:bodyPr>
          <a:lstStyle/>
          <a:p>
            <a:r>
              <a:rPr lang="en-US" sz="1350" dirty="0"/>
              <a:t>4.999.50 translates </a:t>
            </a:r>
          </a:p>
          <a:p>
            <a:r>
              <a:rPr lang="en-US" sz="1350" dirty="0"/>
              <a:t>500Hz USB to 1000Hz</a:t>
            </a:r>
          </a:p>
          <a:p>
            <a:endParaRPr lang="en-US" sz="1350" dirty="0"/>
          </a:p>
          <a:p>
            <a:r>
              <a:rPr lang="en-US" sz="1350" dirty="0"/>
              <a:t>4.999.60 translates</a:t>
            </a:r>
          </a:p>
          <a:p>
            <a:r>
              <a:rPr lang="en-US" sz="1350" dirty="0"/>
              <a:t>600Hz USB to 1000Hz</a:t>
            </a:r>
          </a:p>
        </p:txBody>
      </p:sp>
      <p:sp>
        <p:nvSpPr>
          <p:cNvPr id="17" name="TextBox 16">
            <a:extLst>
              <a:ext uri="{FF2B5EF4-FFF2-40B4-BE49-F238E27FC236}">
                <a16:creationId xmlns:a16="http://schemas.microsoft.com/office/drawing/2014/main" id="{49370060-E2D6-114F-98DA-42C9DCA7A3FC}"/>
              </a:ext>
            </a:extLst>
          </p:cNvPr>
          <p:cNvSpPr txBox="1"/>
          <p:nvPr/>
        </p:nvSpPr>
        <p:spPr>
          <a:xfrm>
            <a:off x="3336783" y="4540869"/>
            <a:ext cx="2009459" cy="923330"/>
          </a:xfrm>
          <a:prstGeom prst="rect">
            <a:avLst/>
          </a:prstGeom>
          <a:noFill/>
        </p:spPr>
        <p:txBody>
          <a:bodyPr wrap="square" rtlCol="0">
            <a:spAutoFit/>
          </a:bodyPr>
          <a:lstStyle/>
          <a:p>
            <a:r>
              <a:rPr lang="en-US" sz="1350" dirty="0"/>
              <a:t>Method can be automated if odd/even minutes can be sensed electronically.</a:t>
            </a:r>
          </a:p>
        </p:txBody>
      </p:sp>
      <p:sp>
        <p:nvSpPr>
          <p:cNvPr id="6" name="Slide Number Placeholder 5">
            <a:extLst>
              <a:ext uri="{FF2B5EF4-FFF2-40B4-BE49-F238E27FC236}">
                <a16:creationId xmlns:a16="http://schemas.microsoft.com/office/drawing/2014/main" id="{1B717353-2AF8-974F-8CDC-4EEE9CEC75D4}"/>
              </a:ext>
            </a:extLst>
          </p:cNvPr>
          <p:cNvSpPr>
            <a:spLocks noGrp="1"/>
          </p:cNvSpPr>
          <p:nvPr>
            <p:ph type="sldNum" sz="quarter" idx="12"/>
          </p:nvPr>
        </p:nvSpPr>
        <p:spPr/>
        <p:txBody>
          <a:bodyPr/>
          <a:lstStyle/>
          <a:p>
            <a:fld id="{9402E099-75C6-4785-BA6C-247B514205D8}" type="slidenum">
              <a:rPr lang="en-US" smtClean="0"/>
              <a:t>19</a:t>
            </a:fld>
            <a:endParaRPr lang="en-US"/>
          </a:p>
        </p:txBody>
      </p:sp>
      <p:sp>
        <p:nvSpPr>
          <p:cNvPr id="28" name="TextBox 27">
            <a:extLst>
              <a:ext uri="{FF2B5EF4-FFF2-40B4-BE49-F238E27FC236}">
                <a16:creationId xmlns:a16="http://schemas.microsoft.com/office/drawing/2014/main" id="{8C384A2F-58D1-7949-BAE0-A9C1196F14E1}"/>
              </a:ext>
            </a:extLst>
          </p:cNvPr>
          <p:cNvSpPr txBox="1"/>
          <p:nvPr/>
        </p:nvSpPr>
        <p:spPr>
          <a:xfrm>
            <a:off x="7064455" y="5655013"/>
            <a:ext cx="4076393" cy="830997"/>
          </a:xfrm>
          <a:prstGeom prst="rect">
            <a:avLst/>
          </a:prstGeom>
          <a:noFill/>
        </p:spPr>
        <p:txBody>
          <a:bodyPr wrap="square" rtlCol="0">
            <a:spAutoFit/>
          </a:bodyPr>
          <a:lstStyle/>
          <a:p>
            <a:r>
              <a:rPr lang="en-US" sz="1600" dirty="0"/>
              <a:t>IC-7610 screenshots in the two modes required to deinterlace the WWV/WWVH side tones. The radio was stabilized with a GPSDO.</a:t>
            </a:r>
          </a:p>
        </p:txBody>
      </p:sp>
    </p:spTree>
    <p:extLst>
      <p:ext uri="{BB962C8B-B14F-4D97-AF65-F5344CB8AC3E}">
        <p14:creationId xmlns:p14="http://schemas.microsoft.com/office/powerpoint/2010/main" val="40655078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30CF7E7-0F56-9E43-AF8E-6A1F2A09C3C9}"/>
              </a:ext>
            </a:extLst>
          </p:cNvPr>
          <p:cNvSpPr>
            <a:spLocks noGrp="1"/>
          </p:cNvSpPr>
          <p:nvPr>
            <p:ph type="title"/>
          </p:nvPr>
        </p:nvSpPr>
        <p:spPr>
          <a:xfrm>
            <a:off x="571329" y="220662"/>
            <a:ext cx="5562600" cy="6447858"/>
          </a:xfrm>
          <a:solidFill>
            <a:schemeClr val="bg1"/>
          </a:solidFill>
        </p:spPr>
        <p:txBody>
          <a:bodyPr>
            <a:noAutofit/>
          </a:bodyPr>
          <a:lstStyle/>
          <a:p>
            <a:r>
              <a:rPr lang="en-US" sz="3200" dirty="0"/>
              <a:t>Motivation: Learn More About Ionospherically Induced Frequency Variations </a:t>
            </a:r>
            <a:br>
              <a:rPr lang="en-US" sz="3200" dirty="0"/>
            </a:br>
            <a:br>
              <a:rPr lang="en-US" sz="3200" dirty="0"/>
            </a:br>
            <a:r>
              <a:rPr lang="en-US" sz="2800" dirty="0"/>
              <a:t>On-Air Spectrograms of 5 MHz WWV Showed Smooth Daytime and Turbulent Nighttime Characteristics with a Prominent Negative Swing at Dusk and Positive  Swing at Dawn. The Dawn Swing Additionally Showed Multiple Higher Order Swings, that Sometimes Manifesting Abruptly Mid-transition</a:t>
            </a:r>
          </a:p>
        </p:txBody>
      </p:sp>
      <p:pic>
        <p:nvPicPr>
          <p:cNvPr id="4" name="Picture 3">
            <a:extLst>
              <a:ext uri="{FF2B5EF4-FFF2-40B4-BE49-F238E27FC236}">
                <a16:creationId xmlns:a16="http://schemas.microsoft.com/office/drawing/2014/main" id="{9340EC85-DED5-7E4C-9A44-925D2E4CF56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24600" y="304800"/>
            <a:ext cx="5303133" cy="6279583"/>
          </a:xfrm>
          <a:prstGeom prst="rect">
            <a:avLst/>
          </a:prstGeom>
        </p:spPr>
      </p:pic>
      <p:cxnSp>
        <p:nvCxnSpPr>
          <p:cNvPr id="5" name="Straight Arrow Connector 4">
            <a:extLst>
              <a:ext uri="{FF2B5EF4-FFF2-40B4-BE49-F238E27FC236}">
                <a16:creationId xmlns:a16="http://schemas.microsoft.com/office/drawing/2014/main" id="{D6E3B877-838F-9B46-95AC-F94CECF9E127}"/>
              </a:ext>
            </a:extLst>
          </p:cNvPr>
          <p:cNvCxnSpPr>
            <a:cxnSpLocks/>
          </p:cNvCxnSpPr>
          <p:nvPr/>
        </p:nvCxnSpPr>
        <p:spPr>
          <a:xfrm flipV="1">
            <a:off x="11284663" y="1487388"/>
            <a:ext cx="0" cy="38100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C26C0AD-28E2-4941-8447-62547E76FA3B}"/>
              </a:ext>
            </a:extLst>
          </p:cNvPr>
          <p:cNvCxnSpPr>
            <a:cxnSpLocks/>
          </p:cNvCxnSpPr>
          <p:nvPr/>
        </p:nvCxnSpPr>
        <p:spPr>
          <a:xfrm>
            <a:off x="11284663" y="838200"/>
            <a:ext cx="0" cy="38100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B47FFAD-BFF1-234E-B545-C8E499FDD419}"/>
              </a:ext>
            </a:extLst>
          </p:cNvPr>
          <p:cNvSpPr txBox="1"/>
          <p:nvPr/>
        </p:nvSpPr>
        <p:spPr>
          <a:xfrm>
            <a:off x="11082391" y="1179612"/>
            <a:ext cx="500009" cy="307777"/>
          </a:xfrm>
          <a:prstGeom prst="rect">
            <a:avLst/>
          </a:prstGeom>
          <a:noFill/>
        </p:spPr>
        <p:txBody>
          <a:bodyPr wrap="none" rtlCol="0">
            <a:spAutoFit/>
          </a:bodyPr>
          <a:lstStyle/>
          <a:p>
            <a:r>
              <a:rPr lang="en-US" sz="1400" dirty="0">
                <a:solidFill>
                  <a:schemeClr val="bg1"/>
                </a:solidFill>
              </a:rPr>
              <a:t>1 hr.</a:t>
            </a:r>
          </a:p>
        </p:txBody>
      </p:sp>
      <p:sp>
        <p:nvSpPr>
          <p:cNvPr id="2" name="TextBox 1">
            <a:extLst>
              <a:ext uri="{FF2B5EF4-FFF2-40B4-BE49-F238E27FC236}">
                <a16:creationId xmlns:a16="http://schemas.microsoft.com/office/drawing/2014/main" id="{DDCF3911-C6D4-1E43-BB3E-4245AB8CC5F0}"/>
              </a:ext>
            </a:extLst>
          </p:cNvPr>
          <p:cNvSpPr txBox="1"/>
          <p:nvPr/>
        </p:nvSpPr>
        <p:spPr>
          <a:xfrm>
            <a:off x="10550145" y="2206823"/>
            <a:ext cx="498855" cy="307777"/>
          </a:xfrm>
          <a:prstGeom prst="rect">
            <a:avLst/>
          </a:prstGeom>
          <a:noFill/>
        </p:spPr>
        <p:txBody>
          <a:bodyPr wrap="none" rtlCol="0">
            <a:spAutoFit/>
          </a:bodyPr>
          <a:lstStyle/>
          <a:p>
            <a:r>
              <a:rPr lang="en-US" sz="1400" dirty="0">
                <a:solidFill>
                  <a:schemeClr val="bg1"/>
                </a:solidFill>
              </a:rPr>
              <a:t>1 Hz</a:t>
            </a:r>
          </a:p>
        </p:txBody>
      </p:sp>
      <p:cxnSp>
        <p:nvCxnSpPr>
          <p:cNvPr id="14" name="Straight Arrow Connector 13">
            <a:extLst>
              <a:ext uri="{FF2B5EF4-FFF2-40B4-BE49-F238E27FC236}">
                <a16:creationId xmlns:a16="http://schemas.microsoft.com/office/drawing/2014/main" id="{8C34EBA3-D60E-004A-AF0F-473B8D7811F3}"/>
              </a:ext>
            </a:extLst>
          </p:cNvPr>
          <p:cNvCxnSpPr>
            <a:cxnSpLocks/>
          </p:cNvCxnSpPr>
          <p:nvPr/>
        </p:nvCxnSpPr>
        <p:spPr>
          <a:xfrm>
            <a:off x="10210800" y="2360710"/>
            <a:ext cx="339345"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9CA4064-31A1-D646-9AF4-ADA717668F3F}"/>
              </a:ext>
            </a:extLst>
          </p:cNvPr>
          <p:cNvCxnSpPr>
            <a:cxnSpLocks/>
          </p:cNvCxnSpPr>
          <p:nvPr/>
        </p:nvCxnSpPr>
        <p:spPr>
          <a:xfrm flipH="1">
            <a:off x="11041596" y="2360712"/>
            <a:ext cx="319266"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D614E1DF-F9CA-B843-A590-4CC999D37D9A}"/>
              </a:ext>
            </a:extLst>
          </p:cNvPr>
          <p:cNvSpPr>
            <a:spLocks noGrp="1"/>
          </p:cNvSpPr>
          <p:nvPr>
            <p:ph type="sldNum" sz="quarter" idx="12"/>
          </p:nvPr>
        </p:nvSpPr>
        <p:spPr/>
        <p:txBody>
          <a:bodyPr/>
          <a:lstStyle/>
          <a:p>
            <a:fld id="{9402E099-75C6-4785-BA6C-247B514205D8}" type="slidenum">
              <a:rPr lang="en-US" smtClean="0"/>
              <a:t>2</a:t>
            </a:fld>
            <a:endParaRPr lang="en-US"/>
          </a:p>
        </p:txBody>
      </p:sp>
    </p:spTree>
    <p:extLst>
      <p:ext uri="{BB962C8B-B14F-4D97-AF65-F5344CB8AC3E}">
        <p14:creationId xmlns:p14="http://schemas.microsoft.com/office/powerpoint/2010/main" val="9343330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2004C35-32E8-9E40-9FF9-B24CE349488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32352" y="2053745"/>
            <a:ext cx="5409916" cy="3419475"/>
          </a:xfrm>
          <a:prstGeom prst="rect">
            <a:avLst/>
          </a:prstGeom>
        </p:spPr>
      </p:pic>
      <p:sp>
        <p:nvSpPr>
          <p:cNvPr id="2" name="Title 1">
            <a:extLst>
              <a:ext uri="{FF2B5EF4-FFF2-40B4-BE49-F238E27FC236}">
                <a16:creationId xmlns:a16="http://schemas.microsoft.com/office/drawing/2014/main" id="{FE66B2B6-8B2E-C24A-9FF9-D0C349E55A53}"/>
              </a:ext>
            </a:extLst>
          </p:cNvPr>
          <p:cNvSpPr>
            <a:spLocks noGrp="1"/>
          </p:cNvSpPr>
          <p:nvPr>
            <p:ph type="title"/>
          </p:nvPr>
        </p:nvSpPr>
        <p:spPr>
          <a:xfrm>
            <a:off x="1750812" y="1013809"/>
            <a:ext cx="8651739" cy="888643"/>
          </a:xfrm>
        </p:spPr>
        <p:txBody>
          <a:bodyPr>
            <a:noAutofit/>
          </a:bodyPr>
          <a:lstStyle/>
          <a:p>
            <a:pPr algn="ctr"/>
            <a:r>
              <a:rPr lang="en-US" sz="2400" dirty="0"/>
              <a:t>Completely Deinterlaced WWV and WWVH Data</a:t>
            </a:r>
            <a:br>
              <a:rPr lang="en-US" sz="2400" dirty="0"/>
            </a:br>
            <a:r>
              <a:rPr lang="en-US" sz="2100" dirty="0"/>
              <a:t>- IC-7610 Dual Receivers Using CHANGE to Manually Switch MAIN and SUB –</a:t>
            </a:r>
            <a:br>
              <a:rPr lang="en-US" sz="2100" dirty="0"/>
            </a:br>
            <a:r>
              <a:rPr lang="en-US" sz="2100" dirty="0"/>
              <a:t>- Data is Present for Each Tone Every Minute It is On the Air - </a:t>
            </a:r>
            <a:endParaRPr lang="en-US" sz="2400" dirty="0"/>
          </a:p>
        </p:txBody>
      </p:sp>
      <p:sp>
        <p:nvSpPr>
          <p:cNvPr id="7" name="TextBox 6">
            <a:extLst>
              <a:ext uri="{FF2B5EF4-FFF2-40B4-BE49-F238E27FC236}">
                <a16:creationId xmlns:a16="http://schemas.microsoft.com/office/drawing/2014/main" id="{88333674-79F9-CA43-82C7-963E7E2B9560}"/>
              </a:ext>
            </a:extLst>
          </p:cNvPr>
          <p:cNvSpPr txBox="1"/>
          <p:nvPr/>
        </p:nvSpPr>
        <p:spPr>
          <a:xfrm>
            <a:off x="7426033" y="5492735"/>
            <a:ext cx="1778950" cy="507831"/>
          </a:xfrm>
          <a:prstGeom prst="rect">
            <a:avLst/>
          </a:prstGeom>
          <a:noFill/>
        </p:spPr>
        <p:txBody>
          <a:bodyPr wrap="none" rtlCol="0">
            <a:spAutoFit/>
          </a:bodyPr>
          <a:lstStyle/>
          <a:p>
            <a:pPr algn="ctr"/>
            <a:r>
              <a:rPr lang="en-US" sz="1350" dirty="0"/>
              <a:t>Only WWVH on SUB</a:t>
            </a:r>
          </a:p>
          <a:p>
            <a:pPr algn="ctr"/>
            <a:r>
              <a:rPr lang="en-US" sz="1350" dirty="0"/>
              <a:t>(Single Mode Present) </a:t>
            </a:r>
          </a:p>
        </p:txBody>
      </p:sp>
      <p:sp>
        <p:nvSpPr>
          <p:cNvPr id="8" name="TextBox 7">
            <a:extLst>
              <a:ext uri="{FF2B5EF4-FFF2-40B4-BE49-F238E27FC236}">
                <a16:creationId xmlns:a16="http://schemas.microsoft.com/office/drawing/2014/main" id="{0E76FC6E-05A1-3F4E-8442-6E73EB109BDC}"/>
              </a:ext>
            </a:extLst>
          </p:cNvPr>
          <p:cNvSpPr txBox="1"/>
          <p:nvPr/>
        </p:nvSpPr>
        <p:spPr>
          <a:xfrm>
            <a:off x="3453781" y="5492735"/>
            <a:ext cx="1982530" cy="507831"/>
          </a:xfrm>
          <a:prstGeom prst="rect">
            <a:avLst/>
          </a:prstGeom>
          <a:noFill/>
        </p:spPr>
        <p:txBody>
          <a:bodyPr wrap="none" rtlCol="0">
            <a:spAutoFit/>
          </a:bodyPr>
          <a:lstStyle/>
          <a:p>
            <a:pPr algn="ctr"/>
            <a:r>
              <a:rPr lang="en-US" sz="1350" dirty="0"/>
              <a:t>Only WWV on MAIN</a:t>
            </a:r>
          </a:p>
          <a:p>
            <a:pPr algn="ctr"/>
            <a:r>
              <a:rPr lang="en-US" sz="1350" dirty="0"/>
              <a:t>(Multiple Modes Present)</a:t>
            </a:r>
          </a:p>
        </p:txBody>
      </p:sp>
      <p:pic>
        <p:nvPicPr>
          <p:cNvPr id="9" name="Picture 8">
            <a:extLst>
              <a:ext uri="{FF2B5EF4-FFF2-40B4-BE49-F238E27FC236}">
                <a16:creationId xmlns:a16="http://schemas.microsoft.com/office/drawing/2014/main" id="{A10DD3C1-E683-1B44-909B-5F65FE9402A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74447" y="2053745"/>
            <a:ext cx="5391150" cy="3419475"/>
          </a:xfrm>
          <a:prstGeom prst="rect">
            <a:avLst/>
          </a:prstGeom>
        </p:spPr>
      </p:pic>
      <p:sp>
        <p:nvSpPr>
          <p:cNvPr id="4" name="TextBox 3">
            <a:extLst>
              <a:ext uri="{FF2B5EF4-FFF2-40B4-BE49-F238E27FC236}">
                <a16:creationId xmlns:a16="http://schemas.microsoft.com/office/drawing/2014/main" id="{C990B4F6-6B4B-E54E-B2E0-0F6FC9F0202B}"/>
              </a:ext>
            </a:extLst>
          </p:cNvPr>
          <p:cNvSpPr txBox="1"/>
          <p:nvPr/>
        </p:nvSpPr>
        <p:spPr>
          <a:xfrm>
            <a:off x="6076682" y="3581663"/>
            <a:ext cx="1311975" cy="507831"/>
          </a:xfrm>
          <a:prstGeom prst="rect">
            <a:avLst/>
          </a:prstGeom>
          <a:noFill/>
        </p:spPr>
        <p:txBody>
          <a:bodyPr wrap="square" rtlCol="0">
            <a:spAutoFit/>
          </a:bodyPr>
          <a:lstStyle/>
          <a:p>
            <a:r>
              <a:rPr lang="en-US" sz="1350" dirty="0">
                <a:solidFill>
                  <a:schemeClr val="bg1"/>
                </a:solidFill>
              </a:rPr>
              <a:t>Dawn Transition on 04-27-2020</a:t>
            </a:r>
          </a:p>
        </p:txBody>
      </p:sp>
      <p:sp>
        <p:nvSpPr>
          <p:cNvPr id="3" name="Slide Number Placeholder 2">
            <a:extLst>
              <a:ext uri="{FF2B5EF4-FFF2-40B4-BE49-F238E27FC236}">
                <a16:creationId xmlns:a16="http://schemas.microsoft.com/office/drawing/2014/main" id="{15EF5F34-CD0E-C14F-805D-9ED2C3405737}"/>
              </a:ext>
            </a:extLst>
          </p:cNvPr>
          <p:cNvSpPr>
            <a:spLocks noGrp="1"/>
          </p:cNvSpPr>
          <p:nvPr>
            <p:ph type="sldNum" sz="quarter" idx="12"/>
          </p:nvPr>
        </p:nvSpPr>
        <p:spPr/>
        <p:txBody>
          <a:bodyPr/>
          <a:lstStyle/>
          <a:p>
            <a:fld id="{9402E099-75C6-4785-BA6C-247B514205D8}" type="slidenum">
              <a:rPr lang="en-US" smtClean="0"/>
              <a:t>20</a:t>
            </a:fld>
            <a:endParaRPr lang="en-US"/>
          </a:p>
        </p:txBody>
      </p:sp>
    </p:spTree>
    <p:extLst>
      <p:ext uri="{BB962C8B-B14F-4D97-AF65-F5344CB8AC3E}">
        <p14:creationId xmlns:p14="http://schemas.microsoft.com/office/powerpoint/2010/main" val="7682744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253A2-52CC-3840-B559-8CD42C2F2C4F}"/>
              </a:ext>
            </a:extLst>
          </p:cNvPr>
          <p:cNvSpPr>
            <a:spLocks noGrp="1"/>
          </p:cNvSpPr>
          <p:nvPr>
            <p:ph type="title"/>
          </p:nvPr>
        </p:nvSpPr>
        <p:spPr>
          <a:xfrm>
            <a:off x="1295400" y="228600"/>
            <a:ext cx="9570668" cy="792091"/>
          </a:xfrm>
        </p:spPr>
        <p:txBody>
          <a:bodyPr>
            <a:noAutofit/>
          </a:bodyPr>
          <a:lstStyle/>
          <a:p>
            <a:r>
              <a:rPr lang="en-US" sz="4800" dirty="0"/>
              <a:t>Conclusions and Acknowledgements</a:t>
            </a:r>
          </a:p>
        </p:txBody>
      </p:sp>
      <p:sp>
        <p:nvSpPr>
          <p:cNvPr id="4" name="Content Placeholder 3">
            <a:extLst>
              <a:ext uri="{FF2B5EF4-FFF2-40B4-BE49-F238E27FC236}">
                <a16:creationId xmlns:a16="http://schemas.microsoft.com/office/drawing/2014/main" id="{8540B90E-FD12-0948-817E-A157DB37A32F}"/>
              </a:ext>
            </a:extLst>
          </p:cNvPr>
          <p:cNvSpPr>
            <a:spLocks noGrp="1"/>
          </p:cNvSpPr>
          <p:nvPr>
            <p:ph idx="1"/>
          </p:nvPr>
        </p:nvSpPr>
        <p:spPr>
          <a:xfrm>
            <a:off x="914400" y="1020691"/>
            <a:ext cx="10668000" cy="5535779"/>
          </a:xfrm>
        </p:spPr>
        <p:txBody>
          <a:bodyPr>
            <a:noAutofit/>
          </a:bodyPr>
          <a:lstStyle/>
          <a:p>
            <a:r>
              <a:rPr lang="en-US" sz="2400" dirty="0"/>
              <a:t>Using experimental tools targeting specific ionospheric behavior can help decipher the multiple physical processes involved. The purpose of this paper was to give examples of some of the tools developed for the HamSCI community.</a:t>
            </a:r>
          </a:p>
          <a:p>
            <a:r>
              <a:rPr lang="en-US" sz="2400" dirty="0"/>
              <a:t>The results of the studies conducted to date support that at least some of the observed mode splitting may result from different Doppler shifts for multiple hop modes. But the data shows much more complexity than can be accounted for by this one mechanism. Alternate explanations have been proposed and are the subject of future research. An automated TOF data collection system with simultaneous spectrogram data would be of immense help.</a:t>
            </a:r>
          </a:p>
          <a:p>
            <a:r>
              <a:rPr lang="en-US" sz="2400" dirty="0"/>
              <a:t>The author would like to thank Nathaniel Frissell W2NAF, Carl Luetzelschwab K9LA, David Kazdan AD8Y, Bill Liles NQ6Z, and Bill Engelke AB4EJ for their valuable insights and many excellent technical discussions. </a:t>
            </a:r>
          </a:p>
          <a:p>
            <a:r>
              <a:rPr lang="en-US" sz="2400" dirty="0"/>
              <a:t>We gratefully acknowledge support to this project from NSF Grants AGS-2002278, AGS-1932997, and AGS-1932972</a:t>
            </a:r>
          </a:p>
          <a:p>
            <a:pPr marL="0" indent="0">
              <a:buNone/>
            </a:pPr>
            <a:endParaRPr lang="en-US" sz="2000" dirty="0"/>
          </a:p>
        </p:txBody>
      </p:sp>
      <p:sp>
        <p:nvSpPr>
          <p:cNvPr id="5" name="Title 1">
            <a:extLst>
              <a:ext uri="{FF2B5EF4-FFF2-40B4-BE49-F238E27FC236}">
                <a16:creationId xmlns:a16="http://schemas.microsoft.com/office/drawing/2014/main" id="{F04D7192-BB30-2D43-B379-909AE7188DB2}"/>
              </a:ext>
            </a:extLst>
          </p:cNvPr>
          <p:cNvSpPr txBox="1">
            <a:spLocks/>
          </p:cNvSpPr>
          <p:nvPr/>
        </p:nvSpPr>
        <p:spPr>
          <a:xfrm>
            <a:off x="2011732" y="3163824"/>
            <a:ext cx="8613524" cy="455418"/>
          </a:xfrm>
          <a:prstGeom prst="rect">
            <a:avLst/>
          </a:prstGeom>
        </p:spPr>
        <p:txBody>
          <a:bodyPr vert="horz" lIns="68580" tIns="34290" rIns="68580" bIns="3429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000" dirty="0"/>
          </a:p>
        </p:txBody>
      </p:sp>
      <p:sp>
        <p:nvSpPr>
          <p:cNvPr id="6" name="Content Placeholder 3">
            <a:extLst>
              <a:ext uri="{FF2B5EF4-FFF2-40B4-BE49-F238E27FC236}">
                <a16:creationId xmlns:a16="http://schemas.microsoft.com/office/drawing/2014/main" id="{FC4F6F27-2734-F844-B532-DFC0BD4498D0}"/>
              </a:ext>
            </a:extLst>
          </p:cNvPr>
          <p:cNvSpPr txBox="1">
            <a:spLocks/>
          </p:cNvSpPr>
          <p:nvPr/>
        </p:nvSpPr>
        <p:spPr>
          <a:xfrm>
            <a:off x="2011733" y="4290493"/>
            <a:ext cx="7191617" cy="685823"/>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dirty="0"/>
          </a:p>
        </p:txBody>
      </p:sp>
      <p:sp>
        <p:nvSpPr>
          <p:cNvPr id="3" name="Slide Number Placeholder 2">
            <a:extLst>
              <a:ext uri="{FF2B5EF4-FFF2-40B4-BE49-F238E27FC236}">
                <a16:creationId xmlns:a16="http://schemas.microsoft.com/office/drawing/2014/main" id="{A0187C1C-D2D9-FB4B-8620-CE48443593E5}"/>
              </a:ext>
            </a:extLst>
          </p:cNvPr>
          <p:cNvSpPr>
            <a:spLocks noGrp="1"/>
          </p:cNvSpPr>
          <p:nvPr>
            <p:ph type="sldNum" sz="quarter" idx="12"/>
          </p:nvPr>
        </p:nvSpPr>
        <p:spPr/>
        <p:txBody>
          <a:bodyPr/>
          <a:lstStyle/>
          <a:p>
            <a:fld id="{9402E099-75C6-4785-BA6C-247B514205D8}" type="slidenum">
              <a:rPr lang="en-US" smtClean="0"/>
              <a:t>21</a:t>
            </a:fld>
            <a:endParaRPr lang="en-US"/>
          </a:p>
        </p:txBody>
      </p:sp>
    </p:spTree>
    <p:extLst>
      <p:ext uri="{BB962C8B-B14F-4D97-AF65-F5344CB8AC3E}">
        <p14:creationId xmlns:p14="http://schemas.microsoft.com/office/powerpoint/2010/main" val="13125732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7E44B6-457C-1746-81DD-0E734C8E9307}"/>
              </a:ext>
            </a:extLst>
          </p:cNvPr>
          <p:cNvSpPr>
            <a:spLocks noGrp="1"/>
          </p:cNvSpPr>
          <p:nvPr>
            <p:ph type="title"/>
          </p:nvPr>
        </p:nvSpPr>
        <p:spPr>
          <a:xfrm>
            <a:off x="1050024" y="152400"/>
            <a:ext cx="10383103" cy="1265238"/>
          </a:xfrm>
        </p:spPr>
        <p:txBody>
          <a:bodyPr>
            <a:noAutofit/>
          </a:bodyPr>
          <a:lstStyle/>
          <a:p>
            <a:r>
              <a:rPr lang="en-US" dirty="0"/>
              <a:t>Mode Splitting Observed on WWV During Dawn and Dusk Transitions</a:t>
            </a:r>
          </a:p>
        </p:txBody>
      </p:sp>
      <p:pic>
        <p:nvPicPr>
          <p:cNvPr id="6" name="Picture 5">
            <a:extLst>
              <a:ext uri="{FF2B5EF4-FFF2-40B4-BE49-F238E27FC236}">
                <a16:creationId xmlns:a16="http://schemas.microsoft.com/office/drawing/2014/main" id="{D3F3C93E-D17D-1D46-A0B3-83A1587BD0E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5773" y="1417638"/>
            <a:ext cx="10631606" cy="5229508"/>
          </a:xfrm>
          <a:prstGeom prst="rect">
            <a:avLst/>
          </a:prstGeom>
        </p:spPr>
      </p:pic>
      <p:sp>
        <p:nvSpPr>
          <p:cNvPr id="2" name="Slide Number Placeholder 1">
            <a:extLst>
              <a:ext uri="{FF2B5EF4-FFF2-40B4-BE49-F238E27FC236}">
                <a16:creationId xmlns:a16="http://schemas.microsoft.com/office/drawing/2014/main" id="{CC7C7861-8A5C-4444-B320-55AA9354F99B}"/>
              </a:ext>
            </a:extLst>
          </p:cNvPr>
          <p:cNvSpPr>
            <a:spLocks noGrp="1"/>
          </p:cNvSpPr>
          <p:nvPr>
            <p:ph type="sldNum" sz="quarter" idx="12"/>
          </p:nvPr>
        </p:nvSpPr>
        <p:spPr>
          <a:xfrm>
            <a:off x="8991600" y="6464583"/>
            <a:ext cx="2844800" cy="365125"/>
          </a:xfrm>
        </p:spPr>
        <p:txBody>
          <a:bodyPr/>
          <a:lstStyle/>
          <a:p>
            <a:fld id="{9402E099-75C6-4785-BA6C-247B514205D8}" type="slidenum">
              <a:rPr lang="en-US" smtClean="0"/>
              <a:t>3</a:t>
            </a:fld>
            <a:endParaRPr lang="en-US"/>
          </a:p>
        </p:txBody>
      </p:sp>
    </p:spTree>
    <p:extLst>
      <p:ext uri="{BB962C8B-B14F-4D97-AF65-F5344CB8AC3E}">
        <p14:creationId xmlns:p14="http://schemas.microsoft.com/office/powerpoint/2010/main" val="2713003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CBC43D-204E-3047-96FE-A3104F1FF8D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2000" y="905470"/>
            <a:ext cx="7470158" cy="4961930"/>
          </a:xfrm>
          <a:prstGeom prst="rect">
            <a:avLst/>
          </a:prstGeom>
        </p:spPr>
      </p:pic>
      <p:sp>
        <p:nvSpPr>
          <p:cNvPr id="2" name="Title 1">
            <a:extLst>
              <a:ext uri="{FF2B5EF4-FFF2-40B4-BE49-F238E27FC236}">
                <a16:creationId xmlns:a16="http://schemas.microsoft.com/office/drawing/2014/main" id="{E7FADA04-FB01-0E41-AADF-D349124A8127}"/>
              </a:ext>
            </a:extLst>
          </p:cNvPr>
          <p:cNvSpPr>
            <a:spLocks noGrp="1"/>
          </p:cNvSpPr>
          <p:nvPr>
            <p:ph type="title"/>
          </p:nvPr>
        </p:nvSpPr>
        <p:spPr>
          <a:xfrm>
            <a:off x="13648" y="304800"/>
            <a:ext cx="4384092" cy="1477228"/>
          </a:xfrm>
        </p:spPr>
        <p:txBody>
          <a:bodyPr>
            <a:noAutofit/>
          </a:bodyPr>
          <a:lstStyle/>
          <a:p>
            <a:r>
              <a:rPr lang="en-US" sz="2400" dirty="0"/>
              <a:t>Ray Trace Simulation Predicting Multiple Propagation Modes from WWV to WA5FRF  After Sunup</a:t>
            </a:r>
          </a:p>
        </p:txBody>
      </p:sp>
      <p:sp>
        <p:nvSpPr>
          <p:cNvPr id="3" name="Slide Number Placeholder 2">
            <a:extLst>
              <a:ext uri="{FF2B5EF4-FFF2-40B4-BE49-F238E27FC236}">
                <a16:creationId xmlns:a16="http://schemas.microsoft.com/office/drawing/2014/main" id="{584161E5-9176-2841-AE0B-93CFA310DF41}"/>
              </a:ext>
            </a:extLst>
          </p:cNvPr>
          <p:cNvSpPr>
            <a:spLocks noGrp="1"/>
          </p:cNvSpPr>
          <p:nvPr>
            <p:ph type="sldNum" sz="quarter" idx="12"/>
          </p:nvPr>
        </p:nvSpPr>
        <p:spPr>
          <a:xfrm>
            <a:off x="8686800" y="6248400"/>
            <a:ext cx="2844800" cy="365125"/>
          </a:xfrm>
        </p:spPr>
        <p:txBody>
          <a:bodyPr/>
          <a:lstStyle/>
          <a:p>
            <a:fld id="{9402E099-75C6-4785-BA6C-247B514205D8}" type="slidenum">
              <a:rPr lang="en-US" smtClean="0"/>
              <a:t>4</a:t>
            </a:fld>
            <a:endParaRPr lang="en-US" dirty="0"/>
          </a:p>
        </p:txBody>
      </p:sp>
      <p:sp>
        <p:nvSpPr>
          <p:cNvPr id="5" name="TextBox 4">
            <a:extLst>
              <a:ext uri="{FF2B5EF4-FFF2-40B4-BE49-F238E27FC236}">
                <a16:creationId xmlns:a16="http://schemas.microsoft.com/office/drawing/2014/main" id="{D23B8F0C-4B1B-8247-8F8F-F3A171C6846E}"/>
              </a:ext>
            </a:extLst>
          </p:cNvPr>
          <p:cNvSpPr txBox="1"/>
          <p:nvPr/>
        </p:nvSpPr>
        <p:spPr>
          <a:xfrm>
            <a:off x="5029200" y="1320363"/>
            <a:ext cx="4648200" cy="923330"/>
          </a:xfrm>
          <a:prstGeom prst="rect">
            <a:avLst/>
          </a:prstGeom>
          <a:noFill/>
        </p:spPr>
        <p:txBody>
          <a:bodyPr wrap="square" rtlCol="0">
            <a:spAutoFit/>
          </a:bodyPr>
          <a:lstStyle/>
          <a:p>
            <a:r>
              <a:rPr lang="en-US" dirty="0"/>
              <a:t>This is a snapshot in time. During a morning transition this pattern lowers in height and evolves in structure over time.</a:t>
            </a:r>
          </a:p>
        </p:txBody>
      </p:sp>
      <p:sp>
        <p:nvSpPr>
          <p:cNvPr id="6" name="TextBox 5">
            <a:extLst>
              <a:ext uri="{FF2B5EF4-FFF2-40B4-BE49-F238E27FC236}">
                <a16:creationId xmlns:a16="http://schemas.microsoft.com/office/drawing/2014/main" id="{34FC9494-C92F-3F4F-8862-2F8F7C641D01}"/>
              </a:ext>
            </a:extLst>
          </p:cNvPr>
          <p:cNvSpPr txBox="1"/>
          <p:nvPr/>
        </p:nvSpPr>
        <p:spPr>
          <a:xfrm>
            <a:off x="5630222" y="6030852"/>
            <a:ext cx="5353713" cy="400110"/>
          </a:xfrm>
          <a:prstGeom prst="rect">
            <a:avLst/>
          </a:prstGeom>
          <a:noFill/>
        </p:spPr>
        <p:txBody>
          <a:bodyPr wrap="square" rtlCol="0">
            <a:spAutoFit/>
          </a:bodyPr>
          <a:lstStyle/>
          <a:p>
            <a:r>
              <a:rPr lang="en-US" sz="2000" dirty="0"/>
              <a:t>Simulation Provided by Carl Luetzelschwab K9LA</a:t>
            </a:r>
          </a:p>
        </p:txBody>
      </p:sp>
      <p:sp>
        <p:nvSpPr>
          <p:cNvPr id="7" name="TextBox 6">
            <a:extLst>
              <a:ext uri="{FF2B5EF4-FFF2-40B4-BE49-F238E27FC236}">
                <a16:creationId xmlns:a16="http://schemas.microsoft.com/office/drawing/2014/main" id="{99526346-BEED-3949-A521-FF3B064FEFBC}"/>
              </a:ext>
            </a:extLst>
          </p:cNvPr>
          <p:cNvSpPr txBox="1"/>
          <p:nvPr/>
        </p:nvSpPr>
        <p:spPr>
          <a:xfrm>
            <a:off x="240641" y="1600200"/>
            <a:ext cx="4322260" cy="5570756"/>
          </a:xfrm>
          <a:prstGeom prst="rect">
            <a:avLst/>
          </a:prstGeom>
          <a:noFill/>
        </p:spPr>
        <p:txBody>
          <a:bodyPr wrap="square" rtlCol="0">
            <a:spAutoFit/>
          </a:bodyPr>
          <a:lstStyle/>
          <a:p>
            <a:r>
              <a:rPr lang="en-US" sz="1600" dirty="0"/>
              <a:t>Postulated mode splitting mechanisms:</a:t>
            </a:r>
            <a:br>
              <a:rPr lang="en-US" sz="1600" dirty="0"/>
            </a:br>
            <a:br>
              <a:rPr lang="en-US" sz="1600" dirty="0"/>
            </a:br>
            <a:r>
              <a:rPr lang="en-US" sz="1600" dirty="0"/>
              <a:t>1. For multiple modes returning from a common layer, total path length increases according to number of hops. The longer modes close faster for a given layer descent speed, resulting in more Doppler shift according to number of hops.</a:t>
            </a:r>
          </a:p>
          <a:p>
            <a:endParaRPr lang="en-US" sz="1600" dirty="0"/>
          </a:p>
          <a:p>
            <a:r>
              <a:rPr lang="en-US" sz="1600" dirty="0"/>
              <a:t>2. Multiple hop modes that manifest abruptly do so when the required high angle of propagation is supported.</a:t>
            </a:r>
          </a:p>
          <a:p>
            <a:br>
              <a:rPr lang="en-US" sz="1600" dirty="0"/>
            </a:br>
            <a:r>
              <a:rPr lang="en-US" sz="1600" dirty="0"/>
              <a:t>3. Bill Engelke AB4EJ suggested different Doppler tracks for simultaneous refractions from different layers.</a:t>
            </a:r>
          </a:p>
          <a:p>
            <a:endParaRPr lang="en-US" sz="1600" dirty="0"/>
          </a:p>
          <a:p>
            <a:r>
              <a:rPr lang="en-US" sz="1600" dirty="0"/>
              <a:t>4. Bill Liles WQ6Z suggested changing wave speed can be responsible for producing frequency shifts.</a:t>
            </a:r>
          </a:p>
          <a:p>
            <a:endParaRPr lang="en-US" sz="1600" dirty="0"/>
          </a:p>
          <a:p>
            <a:br>
              <a:rPr lang="en-US" sz="1600" dirty="0"/>
            </a:br>
            <a:br>
              <a:rPr lang="en-US" sz="2000" dirty="0"/>
            </a:br>
            <a:endParaRPr lang="en-US" sz="1600" dirty="0"/>
          </a:p>
        </p:txBody>
      </p:sp>
    </p:spTree>
    <p:extLst>
      <p:ext uri="{BB962C8B-B14F-4D97-AF65-F5344CB8AC3E}">
        <p14:creationId xmlns:p14="http://schemas.microsoft.com/office/powerpoint/2010/main" val="40306500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CA3B7-6868-7E43-9957-A78350B9E87D}"/>
              </a:ext>
            </a:extLst>
          </p:cNvPr>
          <p:cNvSpPr>
            <a:spLocks noGrp="1"/>
          </p:cNvSpPr>
          <p:nvPr>
            <p:ph type="title"/>
          </p:nvPr>
        </p:nvSpPr>
        <p:spPr>
          <a:xfrm>
            <a:off x="533400" y="152400"/>
            <a:ext cx="10972800" cy="1143000"/>
          </a:xfrm>
        </p:spPr>
        <p:txBody>
          <a:bodyPr>
            <a:normAutofit fontScale="90000"/>
          </a:bodyPr>
          <a:lstStyle/>
          <a:p>
            <a:r>
              <a:rPr lang="en-US" dirty="0"/>
              <a:t>Measurement Tools and Techniques to Unravel Multiple Processes by Specific Testing </a:t>
            </a:r>
          </a:p>
        </p:txBody>
      </p:sp>
      <p:sp>
        <p:nvSpPr>
          <p:cNvPr id="4" name="Content Placeholder 3">
            <a:extLst>
              <a:ext uri="{FF2B5EF4-FFF2-40B4-BE49-F238E27FC236}">
                <a16:creationId xmlns:a16="http://schemas.microsoft.com/office/drawing/2014/main" id="{95EF195F-7858-3742-BA6C-8A95B8A7D7F1}"/>
              </a:ext>
            </a:extLst>
          </p:cNvPr>
          <p:cNvSpPr>
            <a:spLocks noGrp="1"/>
          </p:cNvSpPr>
          <p:nvPr>
            <p:ph idx="1"/>
          </p:nvPr>
        </p:nvSpPr>
        <p:spPr>
          <a:xfrm>
            <a:off x="533400" y="1524000"/>
            <a:ext cx="11277600" cy="4832350"/>
          </a:xfrm>
        </p:spPr>
        <p:txBody>
          <a:bodyPr>
            <a:normAutofit fontScale="25000" lnSpcReduction="20000"/>
          </a:bodyPr>
          <a:lstStyle/>
          <a:p>
            <a:r>
              <a:rPr lang="en-US" sz="9600" dirty="0"/>
              <a:t>Method to obtain high resolution frequency data: offset receiver low in frequency in USB mode to down convert the RF carrier to an audio tone. This preserves small frequency variations on that can be analyzed on a sound card spectrum analyzer or an audio frequency demodulator. A GPSDO provides atomic clock accuracy and stability. </a:t>
            </a:r>
          </a:p>
          <a:p>
            <a:r>
              <a:rPr lang="en-US" sz="9600" dirty="0"/>
              <a:t>Compare simultaneous WWV spectrograms across multiple frequencies.</a:t>
            </a:r>
          </a:p>
          <a:p>
            <a:r>
              <a:rPr lang="en-US" sz="9600" dirty="0"/>
              <a:t>Compare oscillographic time domain presentations of a GPSDO stabilized tone to the down-converted WWV carrier for study of short term amplitude and frequency variations.</a:t>
            </a:r>
          </a:p>
          <a:p>
            <a:r>
              <a:rPr lang="en-US" sz="9600" dirty="0"/>
              <a:t>Measure Times of Flight of multiple modes using WWV per-second timing ticks and GPSDO synchronization to deduce propagation modes. Correlate data with ray trace simulations using actual solar-terrestrial data.</a:t>
            </a:r>
          </a:p>
          <a:p>
            <a:r>
              <a:rPr lang="en-US" sz="9600" dirty="0"/>
              <a:t>Separate simultaneous WWV and WWVH spectrogram data by deinterlacing the 500 and 600 Hz side tone encoding.</a:t>
            </a:r>
          </a:p>
          <a:p>
            <a:pPr marL="0" indent="0">
              <a:buNone/>
            </a:pPr>
            <a:r>
              <a:rPr lang="en-US" dirty="0"/>
              <a:t> </a:t>
            </a:r>
          </a:p>
        </p:txBody>
      </p:sp>
      <p:sp>
        <p:nvSpPr>
          <p:cNvPr id="3" name="Slide Number Placeholder 2">
            <a:extLst>
              <a:ext uri="{FF2B5EF4-FFF2-40B4-BE49-F238E27FC236}">
                <a16:creationId xmlns:a16="http://schemas.microsoft.com/office/drawing/2014/main" id="{408B3538-17A5-CC4B-841F-38E464D4C2F2}"/>
              </a:ext>
            </a:extLst>
          </p:cNvPr>
          <p:cNvSpPr>
            <a:spLocks noGrp="1"/>
          </p:cNvSpPr>
          <p:nvPr>
            <p:ph type="sldNum" sz="quarter" idx="12"/>
          </p:nvPr>
        </p:nvSpPr>
        <p:spPr/>
        <p:txBody>
          <a:bodyPr/>
          <a:lstStyle/>
          <a:p>
            <a:fld id="{9402E099-75C6-4785-BA6C-247B514205D8}" type="slidenum">
              <a:rPr lang="en-US" smtClean="0"/>
              <a:t>5</a:t>
            </a:fld>
            <a:endParaRPr lang="en-US"/>
          </a:p>
        </p:txBody>
      </p:sp>
    </p:spTree>
    <p:extLst>
      <p:ext uri="{BB962C8B-B14F-4D97-AF65-F5344CB8AC3E}">
        <p14:creationId xmlns:p14="http://schemas.microsoft.com/office/powerpoint/2010/main" val="11748121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20B9A1-AB46-2D4A-A891-B03D16031F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379282"/>
            <a:ext cx="12192000" cy="2194355"/>
          </a:xfrm>
          <a:prstGeom prst="rect">
            <a:avLst/>
          </a:prstGeom>
        </p:spPr>
      </p:pic>
      <p:pic>
        <p:nvPicPr>
          <p:cNvPr id="9" name="Picture 8">
            <a:extLst>
              <a:ext uri="{FF2B5EF4-FFF2-40B4-BE49-F238E27FC236}">
                <a16:creationId xmlns:a16="http://schemas.microsoft.com/office/drawing/2014/main" id="{B4BA114A-7687-634E-A2CE-DFE533F4DD33}"/>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a:off x="265043" y="1710078"/>
            <a:ext cx="11701670" cy="1616765"/>
          </a:xfrm>
          <a:prstGeom prst="rect">
            <a:avLst/>
          </a:prstGeom>
        </p:spPr>
      </p:pic>
      <p:pic>
        <p:nvPicPr>
          <p:cNvPr id="11" name="Picture 10">
            <a:extLst>
              <a:ext uri="{FF2B5EF4-FFF2-40B4-BE49-F238E27FC236}">
                <a16:creationId xmlns:a16="http://schemas.microsoft.com/office/drawing/2014/main" id="{EF7A57C6-5EB7-994D-A620-E2BBF008F6D2}"/>
              </a:ext>
            </a:extLst>
          </p:cNvPr>
          <p:cNvPicPr>
            <a:picLocks noChangeAspect="1"/>
          </p:cNvPicPr>
          <p:nvPr/>
        </p:nvPicPr>
        <p:blipFill>
          <a:blip r:embed="rId5"/>
          <a:stretch>
            <a:fillRect/>
          </a:stretch>
        </p:blipFill>
        <p:spPr>
          <a:xfrm>
            <a:off x="0" y="1578277"/>
            <a:ext cx="292100" cy="1828800"/>
          </a:xfrm>
          <a:prstGeom prst="rect">
            <a:avLst/>
          </a:prstGeom>
        </p:spPr>
      </p:pic>
      <p:sp>
        <p:nvSpPr>
          <p:cNvPr id="12" name="TextBox 11">
            <a:extLst>
              <a:ext uri="{FF2B5EF4-FFF2-40B4-BE49-F238E27FC236}">
                <a16:creationId xmlns:a16="http://schemas.microsoft.com/office/drawing/2014/main" id="{1F46DB75-9C01-3A4C-9F58-8037D44BF348}"/>
              </a:ext>
            </a:extLst>
          </p:cNvPr>
          <p:cNvSpPr txBox="1"/>
          <p:nvPr/>
        </p:nvSpPr>
        <p:spPr>
          <a:xfrm>
            <a:off x="4244195" y="1325459"/>
            <a:ext cx="3995709" cy="369332"/>
          </a:xfrm>
          <a:prstGeom prst="rect">
            <a:avLst/>
          </a:prstGeom>
          <a:noFill/>
        </p:spPr>
        <p:txBody>
          <a:bodyPr wrap="none" rtlCol="0">
            <a:spAutoFit/>
          </a:bodyPr>
          <a:lstStyle/>
          <a:p>
            <a:r>
              <a:rPr lang="en-US" dirty="0"/>
              <a:t>Spectrogram Format using Spectrum Lab</a:t>
            </a:r>
          </a:p>
        </p:txBody>
      </p:sp>
      <p:sp>
        <p:nvSpPr>
          <p:cNvPr id="13" name="TextBox 12">
            <a:extLst>
              <a:ext uri="{FF2B5EF4-FFF2-40B4-BE49-F238E27FC236}">
                <a16:creationId xmlns:a16="http://schemas.microsoft.com/office/drawing/2014/main" id="{C1265015-0C5E-E34C-93BA-33BEE69EC726}"/>
              </a:ext>
            </a:extLst>
          </p:cNvPr>
          <p:cNvSpPr txBox="1"/>
          <p:nvPr/>
        </p:nvSpPr>
        <p:spPr>
          <a:xfrm>
            <a:off x="4312354" y="3401714"/>
            <a:ext cx="3859390" cy="369332"/>
          </a:xfrm>
          <a:prstGeom prst="rect">
            <a:avLst/>
          </a:prstGeom>
          <a:solidFill>
            <a:schemeClr val="bg1"/>
          </a:solidFill>
        </p:spPr>
        <p:txBody>
          <a:bodyPr wrap="none" rtlCol="0">
            <a:spAutoFit/>
          </a:bodyPr>
          <a:lstStyle/>
          <a:p>
            <a:r>
              <a:rPr lang="en-US" dirty="0"/>
              <a:t>Single Frequency Detector using FLDIGI</a:t>
            </a:r>
          </a:p>
        </p:txBody>
      </p:sp>
      <p:sp>
        <p:nvSpPr>
          <p:cNvPr id="14" name="Title 13">
            <a:extLst>
              <a:ext uri="{FF2B5EF4-FFF2-40B4-BE49-F238E27FC236}">
                <a16:creationId xmlns:a16="http://schemas.microsoft.com/office/drawing/2014/main" id="{61CC8D9B-2F87-E740-B8EE-DD90BA346701}"/>
              </a:ext>
            </a:extLst>
          </p:cNvPr>
          <p:cNvSpPr>
            <a:spLocks noGrp="1"/>
          </p:cNvSpPr>
          <p:nvPr>
            <p:ph type="title"/>
          </p:nvPr>
        </p:nvSpPr>
        <p:spPr>
          <a:xfrm>
            <a:off x="292100" y="52761"/>
            <a:ext cx="11568596" cy="1325563"/>
          </a:xfrm>
        </p:spPr>
        <p:txBody>
          <a:bodyPr>
            <a:noAutofit/>
          </a:bodyPr>
          <a:lstStyle/>
          <a:p>
            <a:r>
              <a:rPr lang="en-US" sz="3600" dirty="0"/>
              <a:t>Comparison Between Spectrogram and Single Frequency Formats During HamSCI Festival of Frequency Measurements</a:t>
            </a:r>
          </a:p>
        </p:txBody>
      </p:sp>
      <p:sp>
        <p:nvSpPr>
          <p:cNvPr id="15" name="TextBox 14">
            <a:extLst>
              <a:ext uri="{FF2B5EF4-FFF2-40B4-BE49-F238E27FC236}">
                <a16:creationId xmlns:a16="http://schemas.microsoft.com/office/drawing/2014/main" id="{D31C9B75-1E5B-3142-9059-49EDCB7DEBB5}"/>
              </a:ext>
            </a:extLst>
          </p:cNvPr>
          <p:cNvSpPr txBox="1"/>
          <p:nvPr/>
        </p:nvSpPr>
        <p:spPr>
          <a:xfrm>
            <a:off x="-19602" y="5745916"/>
            <a:ext cx="12192000" cy="371061"/>
          </a:xfrm>
          <a:prstGeom prst="rect">
            <a:avLst/>
          </a:prstGeom>
          <a:noFill/>
        </p:spPr>
        <p:txBody>
          <a:bodyPr wrap="square" rtlCol="0">
            <a:spAutoFit/>
          </a:bodyPr>
          <a:lstStyle/>
          <a:p>
            <a:r>
              <a:rPr lang="en-US" dirty="0"/>
              <a:t>Dusk Transition ------------------</a:t>
            </a:r>
            <a:r>
              <a:rPr lang="en-US" dirty="0">
                <a:sym typeface="Wingdings" pitchFamily="2" charset="2"/>
              </a:rPr>
              <a:t> &gt;</a:t>
            </a:r>
            <a:r>
              <a:rPr lang="en-US" dirty="0"/>
              <a:t> Night --------------------------- &gt; Dawn Transition ------------------- &gt; Day ------------------ &gt; Dusk Transition </a:t>
            </a:r>
          </a:p>
        </p:txBody>
      </p:sp>
      <p:sp>
        <p:nvSpPr>
          <p:cNvPr id="16" name="TextBox 15">
            <a:extLst>
              <a:ext uri="{FF2B5EF4-FFF2-40B4-BE49-F238E27FC236}">
                <a16:creationId xmlns:a16="http://schemas.microsoft.com/office/drawing/2014/main" id="{FC4B2950-4A41-8849-81AA-5B42378726E6}"/>
              </a:ext>
            </a:extLst>
          </p:cNvPr>
          <p:cNvSpPr txBox="1"/>
          <p:nvPr/>
        </p:nvSpPr>
        <p:spPr>
          <a:xfrm>
            <a:off x="1685208" y="6301482"/>
            <a:ext cx="8888395" cy="369332"/>
          </a:xfrm>
          <a:prstGeom prst="rect">
            <a:avLst/>
          </a:prstGeom>
          <a:noFill/>
        </p:spPr>
        <p:txBody>
          <a:bodyPr wrap="none" rtlCol="0">
            <a:spAutoFit/>
          </a:bodyPr>
          <a:lstStyle/>
          <a:p>
            <a:r>
              <a:rPr lang="en-US" dirty="0"/>
              <a:t>Path: WWV, Ft. Collins CO to WA5FRF, near San Antonio, TX     0000z – 2359z October 1, 2019</a:t>
            </a:r>
          </a:p>
        </p:txBody>
      </p:sp>
      <p:sp>
        <p:nvSpPr>
          <p:cNvPr id="2" name="Slide Number Placeholder 1">
            <a:extLst>
              <a:ext uri="{FF2B5EF4-FFF2-40B4-BE49-F238E27FC236}">
                <a16:creationId xmlns:a16="http://schemas.microsoft.com/office/drawing/2014/main" id="{781A3AE4-298F-BC4F-8EA9-175EB85B5B4F}"/>
              </a:ext>
            </a:extLst>
          </p:cNvPr>
          <p:cNvSpPr>
            <a:spLocks noGrp="1"/>
          </p:cNvSpPr>
          <p:nvPr>
            <p:ph type="sldNum" sz="quarter" idx="12"/>
          </p:nvPr>
        </p:nvSpPr>
        <p:spPr/>
        <p:txBody>
          <a:bodyPr/>
          <a:lstStyle/>
          <a:p>
            <a:fld id="{9402E099-75C6-4785-BA6C-247B514205D8}" type="slidenum">
              <a:rPr lang="en-US" smtClean="0"/>
              <a:t>6</a:t>
            </a:fld>
            <a:endParaRPr lang="en-US"/>
          </a:p>
        </p:txBody>
      </p:sp>
    </p:spTree>
    <p:extLst>
      <p:ext uri="{BB962C8B-B14F-4D97-AF65-F5344CB8AC3E}">
        <p14:creationId xmlns:p14="http://schemas.microsoft.com/office/powerpoint/2010/main" val="39512156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a:extLst>
              <a:ext uri="{FF2B5EF4-FFF2-40B4-BE49-F238E27FC236}">
                <a16:creationId xmlns:a16="http://schemas.microsoft.com/office/drawing/2014/main" id="{55046C60-11D4-A048-9ADA-28E5F127C5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22144" y="631877"/>
            <a:ext cx="2717800" cy="2628900"/>
          </a:xfrm>
          <a:prstGeom prst="rect">
            <a:avLst/>
          </a:prstGeom>
        </p:spPr>
      </p:pic>
      <p:pic>
        <p:nvPicPr>
          <p:cNvPr id="60" name="Picture 59">
            <a:extLst>
              <a:ext uri="{FF2B5EF4-FFF2-40B4-BE49-F238E27FC236}">
                <a16:creationId xmlns:a16="http://schemas.microsoft.com/office/drawing/2014/main" id="{78618640-D9B3-ED48-BFD1-1D0A0B5E065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07445" y="3877522"/>
            <a:ext cx="2732895" cy="1902810"/>
          </a:xfrm>
          <a:prstGeom prst="rect">
            <a:avLst/>
          </a:prstGeom>
        </p:spPr>
      </p:pic>
      <p:pic>
        <p:nvPicPr>
          <p:cNvPr id="56" name="Picture 55">
            <a:extLst>
              <a:ext uri="{FF2B5EF4-FFF2-40B4-BE49-F238E27FC236}">
                <a16:creationId xmlns:a16="http://schemas.microsoft.com/office/drawing/2014/main" id="{6B5B2011-7EF4-314F-91EF-C0C6FF8183F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30583" y="2103459"/>
            <a:ext cx="2705100" cy="2336800"/>
          </a:xfrm>
          <a:prstGeom prst="rect">
            <a:avLst/>
          </a:prstGeom>
        </p:spPr>
      </p:pic>
      <p:pic>
        <p:nvPicPr>
          <p:cNvPr id="14" name="Picture 13">
            <a:extLst>
              <a:ext uri="{FF2B5EF4-FFF2-40B4-BE49-F238E27FC236}">
                <a16:creationId xmlns:a16="http://schemas.microsoft.com/office/drawing/2014/main" id="{54C4893F-DBB3-0044-8E5A-96409DE5303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57728" y="630129"/>
            <a:ext cx="2159000" cy="2616200"/>
          </a:xfrm>
          <a:prstGeom prst="rect">
            <a:avLst/>
          </a:prstGeom>
        </p:spPr>
      </p:pic>
      <p:pic>
        <p:nvPicPr>
          <p:cNvPr id="52" name="Picture 51">
            <a:extLst>
              <a:ext uri="{FF2B5EF4-FFF2-40B4-BE49-F238E27FC236}">
                <a16:creationId xmlns:a16="http://schemas.microsoft.com/office/drawing/2014/main" id="{009D2E70-1BC9-EA42-AE87-1C2AC338179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57728" y="3877524"/>
            <a:ext cx="2165570" cy="1910797"/>
          </a:xfrm>
          <a:prstGeom prst="rect">
            <a:avLst/>
          </a:prstGeom>
        </p:spPr>
      </p:pic>
      <p:pic>
        <p:nvPicPr>
          <p:cNvPr id="40" name="Picture 39">
            <a:extLst>
              <a:ext uri="{FF2B5EF4-FFF2-40B4-BE49-F238E27FC236}">
                <a16:creationId xmlns:a16="http://schemas.microsoft.com/office/drawing/2014/main" id="{0B4A027E-3F4A-9747-B5A8-1C3BD91E029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961745" y="2055025"/>
            <a:ext cx="2159000" cy="2451100"/>
          </a:xfrm>
          <a:prstGeom prst="rect">
            <a:avLst/>
          </a:prstGeom>
        </p:spPr>
      </p:pic>
      <p:pic>
        <p:nvPicPr>
          <p:cNvPr id="4" name="Picture 3">
            <a:extLst>
              <a:ext uri="{FF2B5EF4-FFF2-40B4-BE49-F238E27FC236}">
                <a16:creationId xmlns:a16="http://schemas.microsoft.com/office/drawing/2014/main" id="{52925098-E146-B446-915A-411B8CC8818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113517" y="634924"/>
            <a:ext cx="2743200" cy="2540000"/>
          </a:xfrm>
          <a:prstGeom prst="rect">
            <a:avLst/>
          </a:prstGeom>
        </p:spPr>
      </p:pic>
      <p:pic>
        <p:nvPicPr>
          <p:cNvPr id="9" name="Picture 8">
            <a:extLst>
              <a:ext uri="{FF2B5EF4-FFF2-40B4-BE49-F238E27FC236}">
                <a16:creationId xmlns:a16="http://schemas.microsoft.com/office/drawing/2014/main" id="{66400251-F073-A342-B92C-D77751B3281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112865" y="3804050"/>
            <a:ext cx="2743200" cy="2006600"/>
          </a:xfrm>
          <a:prstGeom prst="rect">
            <a:avLst/>
          </a:prstGeom>
        </p:spPr>
      </p:pic>
      <p:pic>
        <p:nvPicPr>
          <p:cNvPr id="7" name="Picture 6">
            <a:extLst>
              <a:ext uri="{FF2B5EF4-FFF2-40B4-BE49-F238E27FC236}">
                <a16:creationId xmlns:a16="http://schemas.microsoft.com/office/drawing/2014/main" id="{A216D623-582C-5640-8A02-BCC90F28385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109224" y="2076539"/>
            <a:ext cx="2743200" cy="2095500"/>
          </a:xfrm>
          <a:prstGeom prst="rect">
            <a:avLst/>
          </a:prstGeom>
        </p:spPr>
      </p:pic>
      <p:sp>
        <p:nvSpPr>
          <p:cNvPr id="15" name="TextBox 14">
            <a:extLst>
              <a:ext uri="{FF2B5EF4-FFF2-40B4-BE49-F238E27FC236}">
                <a16:creationId xmlns:a16="http://schemas.microsoft.com/office/drawing/2014/main" id="{C1115624-2CB4-5745-A8DC-5C666CF376E7}"/>
              </a:ext>
            </a:extLst>
          </p:cNvPr>
          <p:cNvSpPr txBox="1"/>
          <p:nvPr/>
        </p:nvSpPr>
        <p:spPr>
          <a:xfrm>
            <a:off x="5322817" y="304800"/>
            <a:ext cx="962123" cy="369332"/>
          </a:xfrm>
          <a:prstGeom prst="rect">
            <a:avLst/>
          </a:prstGeom>
          <a:noFill/>
        </p:spPr>
        <p:txBody>
          <a:bodyPr wrap="none" rtlCol="0">
            <a:spAutoFit/>
          </a:bodyPr>
          <a:lstStyle/>
          <a:p>
            <a:r>
              <a:rPr lang="en-US" dirty="0"/>
              <a:t>2.5 MHz</a:t>
            </a:r>
          </a:p>
        </p:txBody>
      </p:sp>
      <p:sp>
        <p:nvSpPr>
          <p:cNvPr id="16" name="TextBox 15">
            <a:extLst>
              <a:ext uri="{FF2B5EF4-FFF2-40B4-BE49-F238E27FC236}">
                <a16:creationId xmlns:a16="http://schemas.microsoft.com/office/drawing/2014/main" id="{13E88848-F289-204C-83F4-C8C267250552}"/>
              </a:ext>
            </a:extLst>
          </p:cNvPr>
          <p:cNvSpPr txBox="1"/>
          <p:nvPr/>
        </p:nvSpPr>
        <p:spPr>
          <a:xfrm>
            <a:off x="7700182" y="315996"/>
            <a:ext cx="787395" cy="369332"/>
          </a:xfrm>
          <a:prstGeom prst="rect">
            <a:avLst/>
          </a:prstGeom>
          <a:noFill/>
        </p:spPr>
        <p:txBody>
          <a:bodyPr wrap="none" rtlCol="0">
            <a:spAutoFit/>
          </a:bodyPr>
          <a:lstStyle/>
          <a:p>
            <a:r>
              <a:rPr lang="en-US" dirty="0"/>
              <a:t>5 MHz</a:t>
            </a:r>
          </a:p>
        </p:txBody>
      </p:sp>
      <p:sp>
        <p:nvSpPr>
          <p:cNvPr id="17" name="TextBox 16">
            <a:extLst>
              <a:ext uri="{FF2B5EF4-FFF2-40B4-BE49-F238E27FC236}">
                <a16:creationId xmlns:a16="http://schemas.microsoft.com/office/drawing/2014/main" id="{542A4497-D7D5-074D-918F-64E67D79EAB3}"/>
              </a:ext>
            </a:extLst>
          </p:cNvPr>
          <p:cNvSpPr txBox="1"/>
          <p:nvPr/>
        </p:nvSpPr>
        <p:spPr>
          <a:xfrm>
            <a:off x="9941291" y="315996"/>
            <a:ext cx="904415" cy="369332"/>
          </a:xfrm>
          <a:prstGeom prst="rect">
            <a:avLst/>
          </a:prstGeom>
          <a:noFill/>
        </p:spPr>
        <p:txBody>
          <a:bodyPr wrap="none" rtlCol="0">
            <a:spAutoFit/>
          </a:bodyPr>
          <a:lstStyle/>
          <a:p>
            <a:r>
              <a:rPr lang="en-US" dirty="0"/>
              <a:t>10 MHz</a:t>
            </a:r>
          </a:p>
        </p:txBody>
      </p:sp>
      <p:sp>
        <p:nvSpPr>
          <p:cNvPr id="23" name="TextBox 22">
            <a:extLst>
              <a:ext uri="{FF2B5EF4-FFF2-40B4-BE49-F238E27FC236}">
                <a16:creationId xmlns:a16="http://schemas.microsoft.com/office/drawing/2014/main" id="{1B531011-82CB-E04A-B811-B05C98B62C07}"/>
              </a:ext>
            </a:extLst>
          </p:cNvPr>
          <p:cNvSpPr txBox="1"/>
          <p:nvPr/>
        </p:nvSpPr>
        <p:spPr>
          <a:xfrm>
            <a:off x="11415655" y="961423"/>
            <a:ext cx="559769" cy="276999"/>
          </a:xfrm>
          <a:prstGeom prst="rect">
            <a:avLst/>
          </a:prstGeom>
          <a:noFill/>
        </p:spPr>
        <p:txBody>
          <a:bodyPr wrap="none" rtlCol="0">
            <a:spAutoFit/>
          </a:bodyPr>
          <a:lstStyle/>
          <a:p>
            <a:r>
              <a:rPr lang="en-US" sz="1200" dirty="0">
                <a:solidFill>
                  <a:schemeClr val="bg1"/>
                </a:solidFill>
              </a:rPr>
              <a:t>1800z</a:t>
            </a:r>
          </a:p>
        </p:txBody>
      </p:sp>
      <p:sp>
        <p:nvSpPr>
          <p:cNvPr id="24" name="TextBox 23">
            <a:extLst>
              <a:ext uri="{FF2B5EF4-FFF2-40B4-BE49-F238E27FC236}">
                <a16:creationId xmlns:a16="http://schemas.microsoft.com/office/drawing/2014/main" id="{BB38B5A2-7298-0541-B857-E271CCDE40DB}"/>
              </a:ext>
            </a:extLst>
          </p:cNvPr>
          <p:cNvSpPr txBox="1"/>
          <p:nvPr/>
        </p:nvSpPr>
        <p:spPr>
          <a:xfrm>
            <a:off x="11431421" y="1324029"/>
            <a:ext cx="559769" cy="276999"/>
          </a:xfrm>
          <a:prstGeom prst="rect">
            <a:avLst/>
          </a:prstGeom>
          <a:noFill/>
        </p:spPr>
        <p:txBody>
          <a:bodyPr wrap="none" rtlCol="0">
            <a:spAutoFit/>
          </a:bodyPr>
          <a:lstStyle/>
          <a:p>
            <a:r>
              <a:rPr lang="en-US" sz="1200" dirty="0">
                <a:solidFill>
                  <a:schemeClr val="bg1"/>
                </a:solidFill>
              </a:rPr>
              <a:t>1700z</a:t>
            </a:r>
          </a:p>
        </p:txBody>
      </p:sp>
      <p:sp>
        <p:nvSpPr>
          <p:cNvPr id="25" name="TextBox 24">
            <a:extLst>
              <a:ext uri="{FF2B5EF4-FFF2-40B4-BE49-F238E27FC236}">
                <a16:creationId xmlns:a16="http://schemas.microsoft.com/office/drawing/2014/main" id="{99EB1C7C-B751-974B-A785-8002729DFCAE}"/>
              </a:ext>
            </a:extLst>
          </p:cNvPr>
          <p:cNvSpPr txBox="1"/>
          <p:nvPr/>
        </p:nvSpPr>
        <p:spPr>
          <a:xfrm>
            <a:off x="11431421" y="1682252"/>
            <a:ext cx="559769" cy="276999"/>
          </a:xfrm>
          <a:prstGeom prst="rect">
            <a:avLst/>
          </a:prstGeom>
          <a:noFill/>
        </p:spPr>
        <p:txBody>
          <a:bodyPr wrap="none" rtlCol="0">
            <a:spAutoFit/>
          </a:bodyPr>
          <a:lstStyle/>
          <a:p>
            <a:r>
              <a:rPr lang="en-US" sz="1200" dirty="0">
                <a:solidFill>
                  <a:schemeClr val="bg1"/>
                </a:solidFill>
              </a:rPr>
              <a:t>1600z</a:t>
            </a:r>
          </a:p>
        </p:txBody>
      </p:sp>
      <p:sp>
        <p:nvSpPr>
          <p:cNvPr id="26" name="TextBox 25">
            <a:extLst>
              <a:ext uri="{FF2B5EF4-FFF2-40B4-BE49-F238E27FC236}">
                <a16:creationId xmlns:a16="http://schemas.microsoft.com/office/drawing/2014/main" id="{B96CB37A-93B9-7D4D-A09F-AC680DB171B1}"/>
              </a:ext>
            </a:extLst>
          </p:cNvPr>
          <p:cNvSpPr txBox="1"/>
          <p:nvPr/>
        </p:nvSpPr>
        <p:spPr>
          <a:xfrm>
            <a:off x="11431421" y="2048647"/>
            <a:ext cx="559769" cy="276999"/>
          </a:xfrm>
          <a:prstGeom prst="rect">
            <a:avLst/>
          </a:prstGeom>
          <a:noFill/>
        </p:spPr>
        <p:txBody>
          <a:bodyPr wrap="none" rtlCol="0">
            <a:spAutoFit/>
          </a:bodyPr>
          <a:lstStyle/>
          <a:p>
            <a:r>
              <a:rPr lang="en-US" sz="1200" dirty="0">
                <a:solidFill>
                  <a:schemeClr val="bg1"/>
                </a:solidFill>
              </a:rPr>
              <a:t>1500z</a:t>
            </a:r>
          </a:p>
        </p:txBody>
      </p:sp>
      <p:sp>
        <p:nvSpPr>
          <p:cNvPr id="27" name="TextBox 26">
            <a:extLst>
              <a:ext uri="{FF2B5EF4-FFF2-40B4-BE49-F238E27FC236}">
                <a16:creationId xmlns:a16="http://schemas.microsoft.com/office/drawing/2014/main" id="{67D2961C-85EE-2C41-89AB-2A14D72978DF}"/>
              </a:ext>
            </a:extLst>
          </p:cNvPr>
          <p:cNvSpPr txBox="1"/>
          <p:nvPr/>
        </p:nvSpPr>
        <p:spPr>
          <a:xfrm>
            <a:off x="11431421" y="2403335"/>
            <a:ext cx="559769" cy="276999"/>
          </a:xfrm>
          <a:prstGeom prst="rect">
            <a:avLst/>
          </a:prstGeom>
          <a:noFill/>
        </p:spPr>
        <p:txBody>
          <a:bodyPr wrap="none" rtlCol="0">
            <a:spAutoFit/>
          </a:bodyPr>
          <a:lstStyle/>
          <a:p>
            <a:r>
              <a:rPr lang="en-US" sz="1200" dirty="0">
                <a:solidFill>
                  <a:schemeClr val="bg1"/>
                </a:solidFill>
              </a:rPr>
              <a:t>1400z</a:t>
            </a:r>
          </a:p>
        </p:txBody>
      </p:sp>
      <p:sp>
        <p:nvSpPr>
          <p:cNvPr id="28" name="TextBox 27">
            <a:extLst>
              <a:ext uri="{FF2B5EF4-FFF2-40B4-BE49-F238E27FC236}">
                <a16:creationId xmlns:a16="http://schemas.microsoft.com/office/drawing/2014/main" id="{52D39C37-5D21-0645-9B12-448328844703}"/>
              </a:ext>
            </a:extLst>
          </p:cNvPr>
          <p:cNvSpPr txBox="1"/>
          <p:nvPr/>
        </p:nvSpPr>
        <p:spPr>
          <a:xfrm>
            <a:off x="11414708" y="2761803"/>
            <a:ext cx="559769" cy="276999"/>
          </a:xfrm>
          <a:prstGeom prst="rect">
            <a:avLst/>
          </a:prstGeom>
          <a:noFill/>
        </p:spPr>
        <p:txBody>
          <a:bodyPr wrap="none" rtlCol="0">
            <a:spAutoFit/>
          </a:bodyPr>
          <a:lstStyle/>
          <a:p>
            <a:r>
              <a:rPr lang="en-US" sz="1200" dirty="0">
                <a:solidFill>
                  <a:schemeClr val="bg1"/>
                </a:solidFill>
              </a:rPr>
              <a:t>1300z</a:t>
            </a:r>
          </a:p>
        </p:txBody>
      </p:sp>
      <p:sp>
        <p:nvSpPr>
          <p:cNvPr id="29" name="TextBox 28">
            <a:extLst>
              <a:ext uri="{FF2B5EF4-FFF2-40B4-BE49-F238E27FC236}">
                <a16:creationId xmlns:a16="http://schemas.microsoft.com/office/drawing/2014/main" id="{46A54522-50FE-A14B-9905-E5F52B8C0470}"/>
              </a:ext>
            </a:extLst>
          </p:cNvPr>
          <p:cNvSpPr txBox="1"/>
          <p:nvPr/>
        </p:nvSpPr>
        <p:spPr>
          <a:xfrm>
            <a:off x="11418917" y="3121312"/>
            <a:ext cx="559769" cy="276999"/>
          </a:xfrm>
          <a:prstGeom prst="rect">
            <a:avLst/>
          </a:prstGeom>
          <a:noFill/>
        </p:spPr>
        <p:txBody>
          <a:bodyPr wrap="none" rtlCol="0">
            <a:spAutoFit/>
          </a:bodyPr>
          <a:lstStyle/>
          <a:p>
            <a:r>
              <a:rPr lang="en-US" sz="1200" dirty="0">
                <a:solidFill>
                  <a:schemeClr val="bg1"/>
                </a:solidFill>
              </a:rPr>
              <a:t>1200z</a:t>
            </a:r>
          </a:p>
        </p:txBody>
      </p:sp>
      <p:sp>
        <p:nvSpPr>
          <p:cNvPr id="30" name="TextBox 29">
            <a:extLst>
              <a:ext uri="{FF2B5EF4-FFF2-40B4-BE49-F238E27FC236}">
                <a16:creationId xmlns:a16="http://schemas.microsoft.com/office/drawing/2014/main" id="{AFE64A4D-FC9E-E64A-A8BF-AF594681C660}"/>
              </a:ext>
            </a:extLst>
          </p:cNvPr>
          <p:cNvSpPr txBox="1"/>
          <p:nvPr/>
        </p:nvSpPr>
        <p:spPr>
          <a:xfrm>
            <a:off x="11420856" y="3478140"/>
            <a:ext cx="559769" cy="276999"/>
          </a:xfrm>
          <a:prstGeom prst="rect">
            <a:avLst/>
          </a:prstGeom>
          <a:noFill/>
        </p:spPr>
        <p:txBody>
          <a:bodyPr wrap="none" rtlCol="0">
            <a:spAutoFit/>
          </a:bodyPr>
          <a:lstStyle/>
          <a:p>
            <a:r>
              <a:rPr lang="en-US" sz="1200" dirty="0">
                <a:solidFill>
                  <a:schemeClr val="bg1"/>
                </a:solidFill>
              </a:rPr>
              <a:t>1100z</a:t>
            </a:r>
          </a:p>
        </p:txBody>
      </p:sp>
      <p:sp>
        <p:nvSpPr>
          <p:cNvPr id="31" name="TextBox 30">
            <a:extLst>
              <a:ext uri="{FF2B5EF4-FFF2-40B4-BE49-F238E27FC236}">
                <a16:creationId xmlns:a16="http://schemas.microsoft.com/office/drawing/2014/main" id="{A6EEFA6B-45A4-5A47-A907-9DD947C936D5}"/>
              </a:ext>
            </a:extLst>
          </p:cNvPr>
          <p:cNvSpPr txBox="1"/>
          <p:nvPr/>
        </p:nvSpPr>
        <p:spPr>
          <a:xfrm>
            <a:off x="11418917" y="3844535"/>
            <a:ext cx="620683" cy="276999"/>
          </a:xfrm>
          <a:prstGeom prst="rect">
            <a:avLst/>
          </a:prstGeom>
          <a:noFill/>
        </p:spPr>
        <p:txBody>
          <a:bodyPr wrap="square" rtlCol="0">
            <a:spAutoFit/>
          </a:bodyPr>
          <a:lstStyle/>
          <a:p>
            <a:r>
              <a:rPr lang="en-US" sz="1200" dirty="0">
                <a:solidFill>
                  <a:schemeClr val="bg1"/>
                </a:solidFill>
              </a:rPr>
              <a:t>1000z</a:t>
            </a:r>
          </a:p>
        </p:txBody>
      </p:sp>
      <p:sp>
        <p:nvSpPr>
          <p:cNvPr id="32" name="TextBox 31">
            <a:extLst>
              <a:ext uri="{FF2B5EF4-FFF2-40B4-BE49-F238E27FC236}">
                <a16:creationId xmlns:a16="http://schemas.microsoft.com/office/drawing/2014/main" id="{5FC43705-0AE9-A84D-9FAC-DB1592045ABF}"/>
              </a:ext>
            </a:extLst>
          </p:cNvPr>
          <p:cNvSpPr txBox="1"/>
          <p:nvPr/>
        </p:nvSpPr>
        <p:spPr>
          <a:xfrm>
            <a:off x="11425220" y="4203481"/>
            <a:ext cx="559769" cy="276999"/>
          </a:xfrm>
          <a:prstGeom prst="rect">
            <a:avLst/>
          </a:prstGeom>
          <a:noFill/>
        </p:spPr>
        <p:txBody>
          <a:bodyPr wrap="none" rtlCol="0">
            <a:spAutoFit/>
          </a:bodyPr>
          <a:lstStyle/>
          <a:p>
            <a:r>
              <a:rPr lang="en-US" sz="1200" dirty="0">
                <a:solidFill>
                  <a:schemeClr val="bg1"/>
                </a:solidFill>
              </a:rPr>
              <a:t>0900z</a:t>
            </a:r>
          </a:p>
        </p:txBody>
      </p:sp>
      <p:sp>
        <p:nvSpPr>
          <p:cNvPr id="33" name="TextBox 32">
            <a:extLst>
              <a:ext uri="{FF2B5EF4-FFF2-40B4-BE49-F238E27FC236}">
                <a16:creationId xmlns:a16="http://schemas.microsoft.com/office/drawing/2014/main" id="{C5CBD011-04AB-2349-9525-98692C827BFF}"/>
              </a:ext>
            </a:extLst>
          </p:cNvPr>
          <p:cNvSpPr txBox="1"/>
          <p:nvPr/>
        </p:nvSpPr>
        <p:spPr>
          <a:xfrm>
            <a:off x="11425219" y="4561471"/>
            <a:ext cx="559769" cy="276999"/>
          </a:xfrm>
          <a:prstGeom prst="rect">
            <a:avLst/>
          </a:prstGeom>
          <a:noFill/>
        </p:spPr>
        <p:txBody>
          <a:bodyPr wrap="none" rtlCol="0">
            <a:spAutoFit/>
          </a:bodyPr>
          <a:lstStyle/>
          <a:p>
            <a:r>
              <a:rPr lang="en-US" sz="1200" dirty="0">
                <a:solidFill>
                  <a:schemeClr val="bg1"/>
                </a:solidFill>
              </a:rPr>
              <a:t>0800z</a:t>
            </a:r>
          </a:p>
        </p:txBody>
      </p:sp>
      <p:sp>
        <p:nvSpPr>
          <p:cNvPr id="34" name="TextBox 33">
            <a:extLst>
              <a:ext uri="{FF2B5EF4-FFF2-40B4-BE49-F238E27FC236}">
                <a16:creationId xmlns:a16="http://schemas.microsoft.com/office/drawing/2014/main" id="{35E52AD8-3E3A-B648-8F00-2D1294FA28DA}"/>
              </a:ext>
            </a:extLst>
          </p:cNvPr>
          <p:cNvSpPr txBox="1"/>
          <p:nvPr/>
        </p:nvSpPr>
        <p:spPr>
          <a:xfrm>
            <a:off x="11414709" y="4928822"/>
            <a:ext cx="559769" cy="276999"/>
          </a:xfrm>
          <a:prstGeom prst="rect">
            <a:avLst/>
          </a:prstGeom>
          <a:noFill/>
        </p:spPr>
        <p:txBody>
          <a:bodyPr wrap="none" rtlCol="0">
            <a:spAutoFit/>
          </a:bodyPr>
          <a:lstStyle/>
          <a:p>
            <a:r>
              <a:rPr lang="en-US" sz="1200" dirty="0">
                <a:solidFill>
                  <a:schemeClr val="bg1"/>
                </a:solidFill>
              </a:rPr>
              <a:t>0700z</a:t>
            </a:r>
          </a:p>
        </p:txBody>
      </p:sp>
      <p:sp>
        <p:nvSpPr>
          <p:cNvPr id="35" name="TextBox 34">
            <a:extLst>
              <a:ext uri="{FF2B5EF4-FFF2-40B4-BE49-F238E27FC236}">
                <a16:creationId xmlns:a16="http://schemas.microsoft.com/office/drawing/2014/main" id="{919BCD9C-0CF0-2B46-A2A5-08BB70A9996F}"/>
              </a:ext>
            </a:extLst>
          </p:cNvPr>
          <p:cNvSpPr txBox="1"/>
          <p:nvPr/>
        </p:nvSpPr>
        <p:spPr>
          <a:xfrm>
            <a:off x="11420911" y="5275937"/>
            <a:ext cx="559769" cy="276999"/>
          </a:xfrm>
          <a:prstGeom prst="rect">
            <a:avLst/>
          </a:prstGeom>
          <a:noFill/>
        </p:spPr>
        <p:txBody>
          <a:bodyPr wrap="none" rtlCol="0">
            <a:spAutoFit/>
          </a:bodyPr>
          <a:lstStyle/>
          <a:p>
            <a:r>
              <a:rPr lang="en-US" sz="1200" dirty="0">
                <a:solidFill>
                  <a:schemeClr val="bg1"/>
                </a:solidFill>
              </a:rPr>
              <a:t>0600z</a:t>
            </a:r>
          </a:p>
        </p:txBody>
      </p:sp>
      <p:sp>
        <p:nvSpPr>
          <p:cNvPr id="36" name="TextBox 35">
            <a:extLst>
              <a:ext uri="{FF2B5EF4-FFF2-40B4-BE49-F238E27FC236}">
                <a16:creationId xmlns:a16="http://schemas.microsoft.com/office/drawing/2014/main" id="{0AC0F1D8-D7EB-4241-974D-8D93AA7461F7}"/>
              </a:ext>
            </a:extLst>
          </p:cNvPr>
          <p:cNvSpPr txBox="1"/>
          <p:nvPr/>
        </p:nvSpPr>
        <p:spPr>
          <a:xfrm>
            <a:off x="3869050" y="5943600"/>
            <a:ext cx="8166001" cy="646331"/>
          </a:xfrm>
          <a:prstGeom prst="rect">
            <a:avLst/>
          </a:prstGeom>
          <a:noFill/>
        </p:spPr>
        <p:txBody>
          <a:bodyPr wrap="square" rtlCol="0">
            <a:spAutoFit/>
          </a:bodyPr>
          <a:lstStyle/>
          <a:p>
            <a:r>
              <a:rPr lang="en-US" dirty="0"/>
              <a:t>Ft. Collins, CO (40.68, -105.04) to San Antonio, TX (29.57, -98.89) on October 11, 2019</a:t>
            </a:r>
          </a:p>
          <a:p>
            <a:r>
              <a:rPr lang="en-US" dirty="0"/>
              <a:t>GPSDO on 2.5 MHz receiver only.</a:t>
            </a:r>
          </a:p>
        </p:txBody>
      </p:sp>
      <p:sp>
        <p:nvSpPr>
          <p:cNvPr id="37" name="TextBox 36">
            <a:extLst>
              <a:ext uri="{FF2B5EF4-FFF2-40B4-BE49-F238E27FC236}">
                <a16:creationId xmlns:a16="http://schemas.microsoft.com/office/drawing/2014/main" id="{E0F5ADC3-1D12-5A4D-B044-9E6E61D4B02E}"/>
              </a:ext>
            </a:extLst>
          </p:cNvPr>
          <p:cNvSpPr txBox="1"/>
          <p:nvPr/>
        </p:nvSpPr>
        <p:spPr>
          <a:xfrm>
            <a:off x="4369120" y="2455182"/>
            <a:ext cx="1082348" cy="923330"/>
          </a:xfrm>
          <a:prstGeom prst="rect">
            <a:avLst/>
          </a:prstGeom>
          <a:noFill/>
        </p:spPr>
        <p:txBody>
          <a:bodyPr wrap="none" rtlCol="0">
            <a:spAutoFit/>
          </a:bodyPr>
          <a:lstStyle/>
          <a:p>
            <a:r>
              <a:rPr lang="en-US" dirty="0">
                <a:solidFill>
                  <a:schemeClr val="bg1"/>
                </a:solidFill>
              </a:rPr>
              <a:t>Sunrise</a:t>
            </a:r>
          </a:p>
          <a:p>
            <a:r>
              <a:rPr lang="en-US" dirty="0">
                <a:solidFill>
                  <a:schemeClr val="bg1"/>
                </a:solidFill>
              </a:rPr>
              <a:t>CO 1306z</a:t>
            </a:r>
          </a:p>
          <a:p>
            <a:r>
              <a:rPr lang="en-US" dirty="0">
                <a:solidFill>
                  <a:schemeClr val="bg1"/>
                </a:solidFill>
              </a:rPr>
              <a:t>TX  1232z</a:t>
            </a:r>
          </a:p>
        </p:txBody>
      </p:sp>
      <p:sp>
        <p:nvSpPr>
          <p:cNvPr id="39" name="TextBox 38">
            <a:extLst>
              <a:ext uri="{FF2B5EF4-FFF2-40B4-BE49-F238E27FC236}">
                <a16:creationId xmlns:a16="http://schemas.microsoft.com/office/drawing/2014/main" id="{FCACDAAD-EBEB-A647-BFAE-D5587768B75D}"/>
              </a:ext>
            </a:extLst>
          </p:cNvPr>
          <p:cNvSpPr txBox="1"/>
          <p:nvPr/>
        </p:nvSpPr>
        <p:spPr>
          <a:xfrm>
            <a:off x="4713266" y="1135887"/>
            <a:ext cx="537840" cy="369332"/>
          </a:xfrm>
          <a:prstGeom prst="rect">
            <a:avLst/>
          </a:prstGeom>
          <a:noFill/>
        </p:spPr>
        <p:txBody>
          <a:bodyPr wrap="none" rtlCol="0">
            <a:spAutoFit/>
          </a:bodyPr>
          <a:lstStyle/>
          <a:p>
            <a:r>
              <a:rPr lang="en-US" dirty="0">
                <a:solidFill>
                  <a:schemeClr val="bg1"/>
                </a:solidFill>
              </a:rPr>
              <a:t>Day</a:t>
            </a:r>
          </a:p>
        </p:txBody>
      </p:sp>
      <p:cxnSp>
        <p:nvCxnSpPr>
          <p:cNvPr id="41" name="Straight Arrow Connector 40">
            <a:extLst>
              <a:ext uri="{FF2B5EF4-FFF2-40B4-BE49-F238E27FC236}">
                <a16:creationId xmlns:a16="http://schemas.microsoft.com/office/drawing/2014/main" id="{0B7F3CA7-E7E7-1B42-BCCA-A1CD70E7AA60}"/>
              </a:ext>
            </a:extLst>
          </p:cNvPr>
          <p:cNvCxnSpPr/>
          <p:nvPr/>
        </p:nvCxnSpPr>
        <p:spPr>
          <a:xfrm flipV="1">
            <a:off x="4982186" y="3380977"/>
            <a:ext cx="0" cy="854032"/>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5AA151E5-EEB7-8149-9E8F-0F7C931E2781}"/>
              </a:ext>
            </a:extLst>
          </p:cNvPr>
          <p:cNvSpPr txBox="1"/>
          <p:nvPr/>
        </p:nvSpPr>
        <p:spPr>
          <a:xfrm>
            <a:off x="4662712" y="4387183"/>
            <a:ext cx="692305" cy="369332"/>
          </a:xfrm>
          <a:prstGeom prst="rect">
            <a:avLst/>
          </a:prstGeom>
          <a:noFill/>
        </p:spPr>
        <p:txBody>
          <a:bodyPr wrap="none" rtlCol="0">
            <a:spAutoFit/>
          </a:bodyPr>
          <a:lstStyle/>
          <a:p>
            <a:r>
              <a:rPr lang="en-US" dirty="0">
                <a:solidFill>
                  <a:schemeClr val="bg1"/>
                </a:solidFill>
              </a:rPr>
              <a:t>Night</a:t>
            </a:r>
          </a:p>
        </p:txBody>
      </p:sp>
      <p:cxnSp>
        <p:nvCxnSpPr>
          <p:cNvPr id="43" name="Straight Arrow Connector 42">
            <a:extLst>
              <a:ext uri="{FF2B5EF4-FFF2-40B4-BE49-F238E27FC236}">
                <a16:creationId xmlns:a16="http://schemas.microsoft.com/office/drawing/2014/main" id="{4BC5C8F5-335F-B64B-B4F6-8C1740F7C97F}"/>
              </a:ext>
            </a:extLst>
          </p:cNvPr>
          <p:cNvCxnSpPr/>
          <p:nvPr/>
        </p:nvCxnSpPr>
        <p:spPr>
          <a:xfrm flipV="1">
            <a:off x="4953783" y="1505219"/>
            <a:ext cx="0" cy="854032"/>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795DB37-8B43-2246-A839-D96F5771F0E1}"/>
              </a:ext>
            </a:extLst>
          </p:cNvPr>
          <p:cNvCxnSpPr/>
          <p:nvPr/>
        </p:nvCxnSpPr>
        <p:spPr>
          <a:xfrm>
            <a:off x="8554173" y="1117799"/>
            <a:ext cx="0" cy="37691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4D0B7CE-69CC-1B47-93EC-A864D219811E}"/>
              </a:ext>
            </a:extLst>
          </p:cNvPr>
          <p:cNvCxnSpPr/>
          <p:nvPr/>
        </p:nvCxnSpPr>
        <p:spPr>
          <a:xfrm>
            <a:off x="8023401" y="1121588"/>
            <a:ext cx="0" cy="37691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47C1E7A7-290B-0040-B8EF-F372AE328CFA}"/>
              </a:ext>
            </a:extLst>
          </p:cNvPr>
          <p:cNvSpPr txBox="1"/>
          <p:nvPr/>
        </p:nvSpPr>
        <p:spPr>
          <a:xfrm>
            <a:off x="8065065" y="1162557"/>
            <a:ext cx="455574" cy="276999"/>
          </a:xfrm>
          <a:prstGeom prst="rect">
            <a:avLst/>
          </a:prstGeom>
          <a:noFill/>
        </p:spPr>
        <p:txBody>
          <a:bodyPr wrap="none" rtlCol="0">
            <a:spAutoFit/>
          </a:bodyPr>
          <a:lstStyle/>
          <a:p>
            <a:r>
              <a:rPr lang="en-US" sz="1200" dirty="0">
                <a:solidFill>
                  <a:schemeClr val="bg1"/>
                </a:solidFill>
              </a:rPr>
              <a:t>1 Hz</a:t>
            </a:r>
          </a:p>
        </p:txBody>
      </p:sp>
      <p:cxnSp>
        <p:nvCxnSpPr>
          <p:cNvPr id="49" name="Straight Arrow Connector 48">
            <a:extLst>
              <a:ext uri="{FF2B5EF4-FFF2-40B4-BE49-F238E27FC236}">
                <a16:creationId xmlns:a16="http://schemas.microsoft.com/office/drawing/2014/main" id="{C3831C34-BC76-564D-83BD-08CEAD38BECB}"/>
              </a:ext>
            </a:extLst>
          </p:cNvPr>
          <p:cNvCxnSpPr/>
          <p:nvPr/>
        </p:nvCxnSpPr>
        <p:spPr>
          <a:xfrm>
            <a:off x="8459579" y="1314389"/>
            <a:ext cx="105104"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C4E33B1C-2518-7E4D-8B50-4C7699BF5391}"/>
              </a:ext>
            </a:extLst>
          </p:cNvPr>
          <p:cNvCxnSpPr/>
          <p:nvPr/>
        </p:nvCxnSpPr>
        <p:spPr>
          <a:xfrm flipH="1">
            <a:off x="8018147" y="1307608"/>
            <a:ext cx="117673"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DD76A0BF-D908-1A4C-8977-D324625FADE5}"/>
              </a:ext>
            </a:extLst>
          </p:cNvPr>
          <p:cNvSpPr>
            <a:spLocks noGrp="1"/>
          </p:cNvSpPr>
          <p:nvPr>
            <p:ph type="title"/>
          </p:nvPr>
        </p:nvSpPr>
        <p:spPr>
          <a:xfrm>
            <a:off x="225966" y="183357"/>
            <a:ext cx="3752733" cy="1775891"/>
          </a:xfrm>
        </p:spPr>
        <p:txBody>
          <a:bodyPr>
            <a:normAutofit fontScale="90000"/>
          </a:bodyPr>
          <a:lstStyle/>
          <a:p>
            <a:r>
              <a:rPr lang="en-US" sz="3200" dirty="0"/>
              <a:t>Simultaneous WWV Spectrograms at </a:t>
            </a:r>
            <a:br>
              <a:rPr lang="en-US" sz="3200" dirty="0"/>
            </a:br>
            <a:r>
              <a:rPr lang="en-US" sz="3200" dirty="0"/>
              <a:t>2.5, 5, and 10 MHz During Dawn Transition</a:t>
            </a:r>
          </a:p>
        </p:txBody>
      </p:sp>
      <p:sp>
        <p:nvSpPr>
          <p:cNvPr id="2" name="Slide Number Placeholder 1">
            <a:extLst>
              <a:ext uri="{FF2B5EF4-FFF2-40B4-BE49-F238E27FC236}">
                <a16:creationId xmlns:a16="http://schemas.microsoft.com/office/drawing/2014/main" id="{19DDFEC3-D5D9-7D4B-8400-FBDD1023BDFA}"/>
              </a:ext>
            </a:extLst>
          </p:cNvPr>
          <p:cNvSpPr>
            <a:spLocks noGrp="1"/>
          </p:cNvSpPr>
          <p:nvPr>
            <p:ph type="sldNum" sz="quarter" idx="12"/>
          </p:nvPr>
        </p:nvSpPr>
        <p:spPr/>
        <p:txBody>
          <a:bodyPr/>
          <a:lstStyle/>
          <a:p>
            <a:fld id="{9402E099-75C6-4785-BA6C-247B514205D8}" type="slidenum">
              <a:rPr lang="en-US" smtClean="0"/>
              <a:t>7</a:t>
            </a:fld>
            <a:endParaRPr lang="en-US"/>
          </a:p>
        </p:txBody>
      </p:sp>
      <p:sp>
        <p:nvSpPr>
          <p:cNvPr id="5" name="TextBox 4">
            <a:extLst>
              <a:ext uri="{FF2B5EF4-FFF2-40B4-BE49-F238E27FC236}">
                <a16:creationId xmlns:a16="http://schemas.microsoft.com/office/drawing/2014/main" id="{22ED2474-2514-6143-B2BA-FDF1554CB9C8}"/>
              </a:ext>
            </a:extLst>
          </p:cNvPr>
          <p:cNvSpPr txBox="1"/>
          <p:nvPr/>
        </p:nvSpPr>
        <p:spPr>
          <a:xfrm>
            <a:off x="152399" y="1959249"/>
            <a:ext cx="3950187" cy="4801314"/>
          </a:xfrm>
          <a:prstGeom prst="rect">
            <a:avLst/>
          </a:prstGeom>
          <a:noFill/>
        </p:spPr>
        <p:txBody>
          <a:bodyPr wrap="square" rtlCol="0">
            <a:spAutoFit/>
          </a:bodyPr>
          <a:lstStyle/>
          <a:p>
            <a:r>
              <a:rPr lang="en-US" dirty="0"/>
              <a:t>2.5 and 5 MHz frequency steady during the day and turbulent at night. 10 MHz frequency turbulent both day and night. Only weak correlation over frequency during turbulence. The turbulence amplitude does not scale with carrier frequency.</a:t>
            </a:r>
          </a:p>
          <a:p>
            <a:endParaRPr lang="en-US" dirty="0"/>
          </a:p>
          <a:p>
            <a:r>
              <a:rPr lang="en-US" dirty="0"/>
              <a:t>2.5 and 5 MHz manifest multiple high order modes during sunrise but 10 MHz does not.</a:t>
            </a:r>
          </a:p>
          <a:p>
            <a:endParaRPr lang="en-US" dirty="0"/>
          </a:p>
          <a:p>
            <a:r>
              <a:rPr lang="en-US" dirty="0"/>
              <a:t>Some modes manifest or extinguish abruptly mid-transition.</a:t>
            </a:r>
          </a:p>
          <a:p>
            <a:endParaRPr lang="en-US" dirty="0"/>
          </a:p>
          <a:p>
            <a:r>
              <a:rPr lang="en-US" dirty="0"/>
              <a:t>All frequencies show a simultaneous mode showing little frequency shift.</a:t>
            </a:r>
          </a:p>
        </p:txBody>
      </p:sp>
    </p:spTree>
    <p:extLst>
      <p:ext uri="{BB962C8B-B14F-4D97-AF65-F5344CB8AC3E}">
        <p14:creationId xmlns:p14="http://schemas.microsoft.com/office/powerpoint/2010/main" val="14081166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890727-67E2-6745-B3EF-7CFF5B0EC8A8}"/>
              </a:ext>
            </a:extLst>
          </p:cNvPr>
          <p:cNvSpPr>
            <a:spLocks noGrp="1"/>
          </p:cNvSpPr>
          <p:nvPr>
            <p:ph type="title"/>
          </p:nvPr>
        </p:nvSpPr>
        <p:spPr>
          <a:xfrm>
            <a:off x="101822" y="162461"/>
            <a:ext cx="4181902" cy="1447800"/>
          </a:xfrm>
        </p:spPr>
        <p:txBody>
          <a:bodyPr>
            <a:normAutofit fontScale="90000"/>
          </a:bodyPr>
          <a:lstStyle/>
          <a:p>
            <a:r>
              <a:rPr lang="en-US" sz="3600" dirty="0"/>
              <a:t>Time Domain Video Displays for Analysis of Short Term Variations</a:t>
            </a:r>
          </a:p>
        </p:txBody>
      </p:sp>
      <p:pic>
        <p:nvPicPr>
          <p:cNvPr id="7" name="1-SteadyAmpl_PosFreqSwing.MOV">
            <a:hlinkClick r:id="" action="ppaction://media"/>
            <a:extLst>
              <a:ext uri="{FF2B5EF4-FFF2-40B4-BE49-F238E27FC236}">
                <a16:creationId xmlns:a16="http://schemas.microsoft.com/office/drawing/2014/main" id="{7E738868-3591-514E-B67A-20F2B319FAB4}"/>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4420369" y="-405356"/>
            <a:ext cx="3657013" cy="6501356"/>
          </a:xfrm>
          <a:prstGeom prst="rect">
            <a:avLst/>
          </a:prstGeom>
        </p:spPr>
      </p:pic>
      <p:pic>
        <p:nvPicPr>
          <p:cNvPr id="8" name="2-AmplFluctuation_PosFreqSwing.MOV">
            <a:hlinkClick r:id="" action="ppaction://media"/>
            <a:extLst>
              <a:ext uri="{FF2B5EF4-FFF2-40B4-BE49-F238E27FC236}">
                <a16:creationId xmlns:a16="http://schemas.microsoft.com/office/drawing/2014/main" id="{A0ED703F-0F90-0944-AB19-B5D2B302C248}"/>
              </a:ext>
            </a:extLst>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8077382" y="59806"/>
            <a:ext cx="3663305" cy="6512542"/>
          </a:xfrm>
          <a:prstGeom prst="rect">
            <a:avLst/>
          </a:prstGeom>
        </p:spPr>
      </p:pic>
      <p:pic>
        <p:nvPicPr>
          <p:cNvPr id="9" name="3-AmplitudeFluctuationsWithPhaseReversals.MOV">
            <a:hlinkClick r:id="" action="ppaction://media"/>
            <a:extLst>
              <a:ext uri="{FF2B5EF4-FFF2-40B4-BE49-F238E27FC236}">
                <a16:creationId xmlns:a16="http://schemas.microsoft.com/office/drawing/2014/main" id="{5BBBC203-04EC-7D40-8550-BFA60CF4A072}"/>
              </a:ext>
            </a:extLst>
          </p:cNvPr>
          <p:cNvPicPr>
            <a:picLocks noChangeAspect="1"/>
          </p:cNvPicPr>
          <p:nvPr>
            <a:videoFile r:link="rId6"/>
            <p:extLst>
              <p:ext uri="{DAA4B4D4-6D71-4841-9C94-3DE7FCFB9230}">
                <p14:media xmlns:p14="http://schemas.microsoft.com/office/powerpoint/2010/main" r:embed="rId5"/>
              </p:ext>
            </p:extLst>
          </p:nvPr>
        </p:nvPicPr>
        <p:blipFill>
          <a:blip r:embed="rId11"/>
          <a:stretch>
            <a:fillRect/>
          </a:stretch>
        </p:blipFill>
        <p:spPr>
          <a:xfrm>
            <a:off x="4420369" y="3679472"/>
            <a:ext cx="5283200" cy="2971800"/>
          </a:xfrm>
          <a:prstGeom prst="rect">
            <a:avLst/>
          </a:prstGeom>
        </p:spPr>
      </p:pic>
      <p:pic>
        <p:nvPicPr>
          <p:cNvPr id="11" name="Picture 10">
            <a:extLst>
              <a:ext uri="{FF2B5EF4-FFF2-40B4-BE49-F238E27FC236}">
                <a16:creationId xmlns:a16="http://schemas.microsoft.com/office/drawing/2014/main" id="{7FC886BB-0B7A-7A49-99FB-B3911A783680}"/>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8284266" y="3623175"/>
            <a:ext cx="3453924" cy="3028097"/>
          </a:xfrm>
          <a:prstGeom prst="rect">
            <a:avLst/>
          </a:prstGeom>
        </p:spPr>
      </p:pic>
      <p:sp>
        <p:nvSpPr>
          <p:cNvPr id="12" name="Rectangle 11">
            <a:extLst>
              <a:ext uri="{FF2B5EF4-FFF2-40B4-BE49-F238E27FC236}">
                <a16:creationId xmlns:a16="http://schemas.microsoft.com/office/drawing/2014/main" id="{9CFB7707-9711-3443-8873-1A5A7C231EF2}"/>
              </a:ext>
            </a:extLst>
          </p:cNvPr>
          <p:cNvSpPr/>
          <p:nvPr/>
        </p:nvSpPr>
        <p:spPr>
          <a:xfrm>
            <a:off x="4242179" y="-570242"/>
            <a:ext cx="7924800" cy="13249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r>
              <a:rPr lang="en-US" sz="1600" dirty="0">
                <a:solidFill>
                  <a:schemeClr val="tx1"/>
                </a:solidFill>
              </a:rPr>
              <a:t>Two tones with atomic accuracy and stability: A GPSDO stabilized function generator (fixed) and on-air 5 MHz WWV (variable). The difference is that WWV arrived by ~850 mile skywave.</a:t>
            </a:r>
          </a:p>
        </p:txBody>
      </p:sp>
      <p:sp>
        <p:nvSpPr>
          <p:cNvPr id="13" name="TextBox 12">
            <a:extLst>
              <a:ext uri="{FF2B5EF4-FFF2-40B4-BE49-F238E27FC236}">
                <a16:creationId xmlns:a16="http://schemas.microsoft.com/office/drawing/2014/main" id="{5A97845E-2579-C747-95F3-80046D7BEC82}"/>
              </a:ext>
            </a:extLst>
          </p:cNvPr>
          <p:cNvSpPr txBox="1"/>
          <p:nvPr/>
        </p:nvSpPr>
        <p:spPr>
          <a:xfrm>
            <a:off x="584761" y="1905000"/>
            <a:ext cx="1132320" cy="1323439"/>
          </a:xfrm>
          <a:prstGeom prst="rect">
            <a:avLst/>
          </a:prstGeom>
          <a:noFill/>
        </p:spPr>
        <p:txBody>
          <a:bodyPr wrap="square" rtlCol="0">
            <a:spAutoFit/>
          </a:bodyPr>
          <a:lstStyle/>
          <a:p>
            <a:r>
              <a:rPr lang="en-US" sz="1600" dirty="0"/>
              <a:t>Steady Amplitude with Slowly Increasing Frequency </a:t>
            </a:r>
          </a:p>
        </p:txBody>
      </p:sp>
      <p:sp>
        <p:nvSpPr>
          <p:cNvPr id="14" name="TextBox 13">
            <a:extLst>
              <a:ext uri="{FF2B5EF4-FFF2-40B4-BE49-F238E27FC236}">
                <a16:creationId xmlns:a16="http://schemas.microsoft.com/office/drawing/2014/main" id="{2DBCC901-55F0-424B-9BD0-C2CC95EFFB98}"/>
              </a:ext>
            </a:extLst>
          </p:cNvPr>
          <p:cNvSpPr txBox="1"/>
          <p:nvPr/>
        </p:nvSpPr>
        <p:spPr>
          <a:xfrm>
            <a:off x="2581146" y="1905000"/>
            <a:ext cx="1381254" cy="1323439"/>
          </a:xfrm>
          <a:prstGeom prst="rect">
            <a:avLst/>
          </a:prstGeom>
          <a:noFill/>
        </p:spPr>
        <p:txBody>
          <a:bodyPr wrap="square" rtlCol="0">
            <a:spAutoFit/>
          </a:bodyPr>
          <a:lstStyle/>
          <a:p>
            <a:r>
              <a:rPr lang="en-US" sz="1600" dirty="0"/>
              <a:t>Rapid Amplitude Flutter with Increasing Frequency </a:t>
            </a:r>
          </a:p>
        </p:txBody>
      </p:sp>
      <p:sp>
        <p:nvSpPr>
          <p:cNvPr id="15" name="TextBox 14">
            <a:extLst>
              <a:ext uri="{FF2B5EF4-FFF2-40B4-BE49-F238E27FC236}">
                <a16:creationId xmlns:a16="http://schemas.microsoft.com/office/drawing/2014/main" id="{FC3A0026-5475-0E40-880A-82E5073A99EB}"/>
              </a:ext>
            </a:extLst>
          </p:cNvPr>
          <p:cNvSpPr txBox="1"/>
          <p:nvPr/>
        </p:nvSpPr>
        <p:spPr>
          <a:xfrm>
            <a:off x="570720" y="4391561"/>
            <a:ext cx="1381254" cy="1077218"/>
          </a:xfrm>
          <a:prstGeom prst="rect">
            <a:avLst/>
          </a:prstGeom>
          <a:noFill/>
        </p:spPr>
        <p:txBody>
          <a:bodyPr wrap="square" rtlCol="0">
            <a:spAutoFit/>
          </a:bodyPr>
          <a:lstStyle/>
          <a:p>
            <a:r>
              <a:rPr lang="en-US" sz="1600" dirty="0"/>
              <a:t>Amplitude Flutter with Phase Reversals</a:t>
            </a:r>
          </a:p>
        </p:txBody>
      </p:sp>
      <p:sp>
        <p:nvSpPr>
          <p:cNvPr id="16" name="TextBox 15">
            <a:extLst>
              <a:ext uri="{FF2B5EF4-FFF2-40B4-BE49-F238E27FC236}">
                <a16:creationId xmlns:a16="http://schemas.microsoft.com/office/drawing/2014/main" id="{9463D2AD-2853-3949-8330-C93DB291610F}"/>
              </a:ext>
            </a:extLst>
          </p:cNvPr>
          <p:cNvSpPr txBox="1"/>
          <p:nvPr/>
        </p:nvSpPr>
        <p:spPr>
          <a:xfrm>
            <a:off x="2206970" y="4402191"/>
            <a:ext cx="2219454" cy="1077218"/>
          </a:xfrm>
          <a:prstGeom prst="rect">
            <a:avLst/>
          </a:prstGeom>
          <a:noFill/>
        </p:spPr>
        <p:txBody>
          <a:bodyPr wrap="square" rtlCol="0">
            <a:spAutoFit/>
          </a:bodyPr>
          <a:lstStyle/>
          <a:p>
            <a:r>
              <a:rPr lang="en-US" sz="1600" dirty="0"/>
              <a:t>Spectrogram Showing Symmetrical Frequency Spread Suggestive of Modulation Sidebands</a:t>
            </a:r>
          </a:p>
        </p:txBody>
      </p:sp>
      <p:sp>
        <p:nvSpPr>
          <p:cNvPr id="2" name="Slide Number Placeholder 1">
            <a:extLst>
              <a:ext uri="{FF2B5EF4-FFF2-40B4-BE49-F238E27FC236}">
                <a16:creationId xmlns:a16="http://schemas.microsoft.com/office/drawing/2014/main" id="{35A1C677-696C-FE47-8A62-2DAB95055277}"/>
              </a:ext>
            </a:extLst>
          </p:cNvPr>
          <p:cNvSpPr>
            <a:spLocks noGrp="1"/>
          </p:cNvSpPr>
          <p:nvPr>
            <p:ph type="sldNum" sz="quarter" idx="12"/>
          </p:nvPr>
        </p:nvSpPr>
        <p:spPr/>
        <p:txBody>
          <a:bodyPr/>
          <a:lstStyle/>
          <a:p>
            <a:fld id="{9402E099-75C6-4785-BA6C-247B514205D8}" type="slidenum">
              <a:rPr lang="en-US" smtClean="0"/>
              <a:t>8</a:t>
            </a:fld>
            <a:endParaRPr lang="en-US"/>
          </a:p>
        </p:txBody>
      </p:sp>
      <p:sp>
        <p:nvSpPr>
          <p:cNvPr id="3" name="TextBox 2">
            <a:extLst>
              <a:ext uri="{FF2B5EF4-FFF2-40B4-BE49-F238E27FC236}">
                <a16:creationId xmlns:a16="http://schemas.microsoft.com/office/drawing/2014/main" id="{604070D6-D764-DC40-8B59-CE11CAA1B192}"/>
              </a:ext>
            </a:extLst>
          </p:cNvPr>
          <p:cNvSpPr txBox="1"/>
          <p:nvPr/>
        </p:nvSpPr>
        <p:spPr>
          <a:xfrm>
            <a:off x="228600" y="5715000"/>
            <a:ext cx="4135940" cy="923330"/>
          </a:xfrm>
          <a:prstGeom prst="rect">
            <a:avLst/>
          </a:prstGeom>
          <a:noFill/>
        </p:spPr>
        <p:txBody>
          <a:bodyPr wrap="none" rtlCol="0">
            <a:spAutoFit/>
          </a:bodyPr>
          <a:lstStyle/>
          <a:p>
            <a:r>
              <a:rPr lang="en-US" dirty="0"/>
              <a:t>N.B. WWV tone passed through 1 kHz</a:t>
            </a:r>
          </a:p>
          <a:p>
            <a:r>
              <a:rPr lang="en-US" dirty="0"/>
              <a:t>BPF with 10 Hz bandwidth to strip Station </a:t>
            </a:r>
          </a:p>
          <a:p>
            <a:r>
              <a:rPr lang="en-US" dirty="0"/>
              <a:t>audio modulations.</a:t>
            </a:r>
          </a:p>
        </p:txBody>
      </p:sp>
    </p:spTree>
    <p:extLst>
      <p:ext uri="{BB962C8B-B14F-4D97-AF65-F5344CB8AC3E}">
        <p14:creationId xmlns:p14="http://schemas.microsoft.com/office/powerpoint/2010/main" val="702921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38"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105" fill="hold"/>
                                        <p:tgtEl>
                                          <p:spTgt spid="8"/>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60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7"/>
                </p:tgtEl>
              </p:cMediaNode>
            </p:video>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7"/>
                                        </p:tgtEl>
                                      </p:cBhvr>
                                    </p:cmd>
                                  </p:childTnLst>
                                </p:cTn>
                              </p:par>
                            </p:childTnLst>
                          </p:cTn>
                        </p:par>
                      </p:childTnLst>
                    </p:cTn>
                  </p:par>
                </p:childTnLst>
              </p:cTn>
              <p:nextCondLst>
                <p:cond evt="onClick" delay="0">
                  <p:tgtEl>
                    <p:spTgt spid="7"/>
                  </p:tgtEl>
                </p:cond>
              </p:nextCondLst>
            </p:seq>
            <p:video>
              <p:cMediaNode vol="80000">
                <p:cTn id="21" fill="hold" display="0">
                  <p:stCondLst>
                    <p:cond delay="indefinite"/>
                  </p:stCondLst>
                </p:cTn>
                <p:tgtEl>
                  <p:spTgt spid="8"/>
                </p:tgtEl>
              </p:cMediaNode>
            </p:video>
            <p:seq concurrent="1" nextAc="seek">
              <p:cTn id="22" restart="whenNotActive" fill="hold" evtFilter="cancelBubble" nodeType="interactiveSeq">
                <p:stCondLst>
                  <p:cond evt="onClick" delay="0">
                    <p:tgtEl>
                      <p:spTgt spid="8"/>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8"/>
                                        </p:tgtEl>
                                      </p:cBhvr>
                                    </p:cmd>
                                  </p:childTnLst>
                                </p:cTn>
                              </p:par>
                            </p:childTnLst>
                          </p:cTn>
                        </p:par>
                      </p:childTnLst>
                    </p:cTn>
                  </p:par>
                </p:childTnLst>
              </p:cTn>
              <p:nextCondLst>
                <p:cond evt="onClick" delay="0">
                  <p:tgtEl>
                    <p:spTgt spid="8"/>
                  </p:tgtEl>
                </p:cond>
              </p:nextCondLst>
            </p:seq>
            <p:video>
              <p:cMediaNode vol="80000">
                <p:cTn id="27" fill="hold" display="0">
                  <p:stCondLst>
                    <p:cond delay="indefinite"/>
                  </p:stCondLst>
                </p:cTn>
                <p:tgtEl>
                  <p:spTgt spid="9"/>
                </p:tgtEl>
              </p:cMediaNode>
            </p:video>
            <p:seq concurrent="1" nextAc="seek">
              <p:cTn id="28" restart="whenNotActive" fill="hold" evtFilter="cancelBubble" nodeType="interactiveSeq">
                <p:stCondLst>
                  <p:cond evt="onClick" delay="0">
                    <p:tgtEl>
                      <p:spTgt spid="9"/>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3FD44-E516-184C-9642-C3C132E3B285}"/>
              </a:ext>
            </a:extLst>
          </p:cNvPr>
          <p:cNvSpPr>
            <a:spLocks noGrp="1"/>
          </p:cNvSpPr>
          <p:nvPr>
            <p:ph type="title"/>
          </p:nvPr>
        </p:nvSpPr>
        <p:spPr/>
        <p:txBody>
          <a:bodyPr>
            <a:noAutofit/>
          </a:bodyPr>
          <a:lstStyle/>
          <a:p>
            <a:r>
              <a:rPr lang="en-US" sz="3200" dirty="0"/>
              <a:t>Passing Downconverted Carrier Through a Hard Limiter Sharpened Spectrogram by Stripping Amplitude Information</a:t>
            </a:r>
          </a:p>
        </p:txBody>
      </p:sp>
      <p:pic>
        <p:nvPicPr>
          <p:cNvPr id="5" name="Content Placeholder 4">
            <a:extLst>
              <a:ext uri="{FF2B5EF4-FFF2-40B4-BE49-F238E27FC236}">
                <a16:creationId xmlns:a16="http://schemas.microsoft.com/office/drawing/2014/main" id="{CE061EC0-9116-4C45-94B1-94090BAA4582}"/>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371600" y="1524000"/>
            <a:ext cx="9707253" cy="5105400"/>
          </a:xfrm>
        </p:spPr>
      </p:pic>
      <p:sp>
        <p:nvSpPr>
          <p:cNvPr id="3" name="Slide Number Placeholder 2">
            <a:extLst>
              <a:ext uri="{FF2B5EF4-FFF2-40B4-BE49-F238E27FC236}">
                <a16:creationId xmlns:a16="http://schemas.microsoft.com/office/drawing/2014/main" id="{51424372-DBBE-3143-8C5C-1ED0C618D4C7}"/>
              </a:ext>
            </a:extLst>
          </p:cNvPr>
          <p:cNvSpPr>
            <a:spLocks noGrp="1"/>
          </p:cNvSpPr>
          <p:nvPr>
            <p:ph type="sldNum" sz="quarter" idx="12"/>
          </p:nvPr>
        </p:nvSpPr>
        <p:spPr/>
        <p:txBody>
          <a:bodyPr/>
          <a:lstStyle/>
          <a:p>
            <a:fld id="{9402E099-75C6-4785-BA6C-247B514205D8}" type="slidenum">
              <a:rPr lang="en-US" smtClean="0"/>
              <a:t>9</a:t>
            </a:fld>
            <a:endParaRPr lang="en-US"/>
          </a:p>
        </p:txBody>
      </p:sp>
    </p:spTree>
    <p:extLst>
      <p:ext uri="{BB962C8B-B14F-4D97-AF65-F5344CB8AC3E}">
        <p14:creationId xmlns:p14="http://schemas.microsoft.com/office/powerpoint/2010/main" val="27637226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{A0B3DA83-5F38-C34C-8F1F-9C66696861A4}tf10001071</Template>
  <TotalTime>14152</TotalTime>
  <Words>5171</Words>
  <Application>Microsoft Macintosh PowerPoint</Application>
  <PresentationFormat>Widescreen</PresentationFormat>
  <Paragraphs>300</Paragraphs>
  <Slides>21</Slides>
  <Notes>21</Notes>
  <HiddenSlides>0</HiddenSlides>
  <MMClips>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Wingdings</vt:lpstr>
      <vt:lpstr>Office Theme</vt:lpstr>
      <vt:lpstr>HF Propagation Measurement Techniques and Analyses  ARRL and TAPR 39th Annual Digital Communications Conference September 11-12, 2020 – Virtual Online</vt:lpstr>
      <vt:lpstr>Motivation: Learn More About Ionospherically Induced Frequency Variations   On-Air Spectrograms of 5 MHz WWV Showed Smooth Daytime and Turbulent Nighttime Characteristics with a Prominent Negative Swing at Dusk and Positive  Swing at Dawn. The Dawn Swing Additionally Showed Multiple Higher Order Swings, that Sometimes Manifesting Abruptly Mid-transition</vt:lpstr>
      <vt:lpstr>Mode Splitting Observed on WWV During Dawn and Dusk Transitions</vt:lpstr>
      <vt:lpstr>Ray Trace Simulation Predicting Multiple Propagation Modes from WWV to WA5FRF  After Sunup</vt:lpstr>
      <vt:lpstr>Measurement Tools and Techniques to Unravel Multiple Processes by Specific Testing </vt:lpstr>
      <vt:lpstr>Comparison Between Spectrogram and Single Frequency Formats During HamSCI Festival of Frequency Measurements</vt:lpstr>
      <vt:lpstr>Simultaneous WWV Spectrograms at  2.5, 5, and 10 MHz During Dawn Transition</vt:lpstr>
      <vt:lpstr>Time Domain Video Displays for Analysis of Short Term Variations</vt:lpstr>
      <vt:lpstr>Passing Downconverted Carrier Through a Hard Limiter Sharpened Spectrogram by Stripping Amplitude Information</vt:lpstr>
      <vt:lpstr>Time of Flight Measurements Using WWV Per-Second Timing Ticks</vt:lpstr>
      <vt:lpstr>Idealized Geometry for 1, 2, and 3 Hop Paths Used to Approximate Expected Pulse Timing</vt:lpstr>
      <vt:lpstr>The Time Delays Between Multiple Modes are Less Than the Pulse Width. Therefore the Primary and Delayed Pulses Overlap, Lengthening the Pulse by Superposition. </vt:lpstr>
      <vt:lpstr>Scatter Plot of Primary and Delayed Pulses Clustered in Sequences Suggestive of Multiple Hop Modes  - Negative slopes are consistent with decreasing path lengths from descending ionization layer. - Abrupt appearance of 3 Hop mode is consistent with spectrogram data and high angle propagation theory </vt:lpstr>
      <vt:lpstr>Measured TOF’s were Consistent with Theoretical TOF’s for a 255km Refraction Layer and Support Premise that Delayed Pulses Are from Multiple Hops </vt:lpstr>
      <vt:lpstr>Measured 1-Hop Arrival Time is Consistent with Single Hop PHaRLAP Ray Trace Modeling PHaRLAP Simulation Data Provided by Nathaniel Frissell W2NAF</vt:lpstr>
      <vt:lpstr>Measured 2-Hop Arrival Time is Consistent with  PHaRLAP Ray Trace Modeling PHaRLAP Simulation Data Provided by Nathaniel Frissell W2NAF</vt:lpstr>
      <vt:lpstr>Measured 3-Hop Arrival Time is Consistent with 3F Proplab Pro 3D Ray Trace Modeling</vt:lpstr>
      <vt:lpstr>Separation of WWV and WWVH During Simultaneous Reception</vt:lpstr>
      <vt:lpstr>Deinterlace Scheme Using Dual (or Two) Receivers to Separate WWV and WWVH</vt:lpstr>
      <vt:lpstr>Completely Deinterlaced WWV and WWVH Data - IC-7610 Dual Receivers Using CHANGE to Manually Switch MAIN and SUB – - Data is Present for Each Tone Every Minute It is On the Air - </vt:lpstr>
      <vt:lpstr>Conclusions and Acknowledgements</vt:lpstr>
    </vt:vector>
  </TitlesOfParts>
  <Company>Microsoft</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WWVB Propagation Baseline Ft. Collins, CO to San Antonio, TX</dc:title>
  <dc:creator>scerwin</dc:creator>
  <cp:lastModifiedBy>STEVE CERWIN</cp:lastModifiedBy>
  <cp:revision>436</cp:revision>
  <cp:lastPrinted>2017-09-05T14:40:38Z</cp:lastPrinted>
  <dcterms:created xsi:type="dcterms:W3CDTF">2017-07-20T21:26:00Z</dcterms:created>
  <dcterms:modified xsi:type="dcterms:W3CDTF">2020-09-01T14:01:55Z</dcterms:modified>
</cp:coreProperties>
</file>