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256" r:id="rId2"/>
    <p:sldId id="284" r:id="rId3"/>
    <p:sldId id="326" r:id="rId4"/>
    <p:sldId id="296" r:id="rId5"/>
    <p:sldId id="268" r:id="rId6"/>
    <p:sldId id="338" r:id="rId7"/>
    <p:sldId id="257" r:id="rId8"/>
    <p:sldId id="301" r:id="rId9"/>
    <p:sldId id="311" r:id="rId10"/>
    <p:sldId id="312" r:id="rId11"/>
    <p:sldId id="315" r:id="rId12"/>
    <p:sldId id="339" r:id="rId13"/>
    <p:sldId id="334" r:id="rId14"/>
    <p:sldId id="322" r:id="rId15"/>
    <p:sldId id="323" r:id="rId16"/>
    <p:sldId id="305" r:id="rId17"/>
    <p:sldId id="314" r:id="rId18"/>
    <p:sldId id="308" r:id="rId19"/>
    <p:sldId id="327" r:id="rId20"/>
    <p:sldId id="343" r:id="rId21"/>
    <p:sldId id="342" r:id="rId22"/>
    <p:sldId id="317" r:id="rId23"/>
    <p:sldId id="318" r:id="rId24"/>
    <p:sldId id="25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27D75F4-979D-45D4-925F-164EC8CE6DF3}">
          <p14:sldIdLst>
            <p14:sldId id="256"/>
            <p14:sldId id="284"/>
            <p14:sldId id="326"/>
          </p14:sldIdLst>
        </p14:section>
        <p14:section name="Mesh Networking" id="{A99AF958-C1AE-456D-A0D8-8B3EA390A4A7}">
          <p14:sldIdLst>
            <p14:sldId id="296"/>
            <p14:sldId id="268"/>
            <p14:sldId id="338"/>
          </p14:sldIdLst>
        </p14:section>
        <p14:section name="LoRa Overview" id="{46158AC9-DA95-468A-B5F4-A78FF1C0D177}">
          <p14:sldIdLst>
            <p14:sldId id="257"/>
            <p14:sldId id="301"/>
          </p14:sldIdLst>
        </p14:section>
        <p14:section name="Capture Effect" id="{711DF759-611D-43F3-BE74-65C3FABFEDAD}">
          <p14:sldIdLst>
            <p14:sldId id="311"/>
            <p14:sldId id="312"/>
            <p14:sldId id="315"/>
            <p14:sldId id="339"/>
            <p14:sldId id="334"/>
          </p14:sldIdLst>
        </p14:section>
        <p14:section name="QMesh Protocol" id="{B11F8136-A4BB-4CB7-A7BD-CD7BC434F8F9}">
          <p14:sldIdLst>
            <p14:sldId id="322"/>
            <p14:sldId id="323"/>
            <p14:sldId id="305"/>
          </p14:sldIdLst>
        </p14:section>
        <p14:section name="QMesh Hardware" id="{A22648B8-A9E4-4382-B9DB-481C9734AD1D}">
          <p14:sldIdLst>
            <p14:sldId id="314"/>
            <p14:sldId id="308"/>
            <p14:sldId id="327"/>
          </p14:sldIdLst>
        </p14:section>
        <p14:section name="Experimental Setup and Results" id="{68071B32-C2EF-4656-9089-0B60274797C1}">
          <p14:sldIdLst>
            <p14:sldId id="343"/>
            <p14:sldId id="342"/>
          </p14:sldIdLst>
        </p14:section>
        <p14:section name="Future Work" id="{45797C7C-8F52-4144-BA13-FEFFFB06E7EE}">
          <p14:sldIdLst>
            <p14:sldId id="317"/>
            <p14:sldId id="318"/>
            <p14:sldId id="2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Fay" initials="DF" lastIdx="3" clrIdx="0">
    <p:extLst>
      <p:ext uri="{19B8F6BF-5375-455C-9EA6-DF929625EA0E}">
        <p15:presenceInfo xmlns:p15="http://schemas.microsoft.com/office/powerpoint/2012/main" userId="2bc764b5fc78e9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0" autoAdjust="0"/>
    <p:restoredTop sz="40927" autoAdjust="0"/>
  </p:normalViewPr>
  <p:slideViewPr>
    <p:cSldViewPr snapToGrid="0">
      <p:cViewPr varScale="1">
        <p:scale>
          <a:sx n="27" d="100"/>
          <a:sy n="27" d="100"/>
        </p:scale>
        <p:origin x="18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Fay" userId="2bc764b5fc78e9dc" providerId="LiveId" clId="{6B052C3E-C57D-41DC-A1D6-BD2F794EEC71}"/>
    <pc:docChg chg="modSld">
      <pc:chgData name="Dan Fay" userId="2bc764b5fc78e9dc" providerId="LiveId" clId="{6B052C3E-C57D-41DC-A1D6-BD2F794EEC71}" dt="2020-09-05T00:29:19.705" v="22" actId="1036"/>
      <pc:docMkLst>
        <pc:docMk/>
      </pc:docMkLst>
      <pc:sldChg chg="modSp mod">
        <pc:chgData name="Dan Fay" userId="2bc764b5fc78e9dc" providerId="LiveId" clId="{6B052C3E-C57D-41DC-A1D6-BD2F794EEC71}" dt="2020-09-05T00:29:19.705" v="22" actId="1036"/>
        <pc:sldMkLst>
          <pc:docMk/>
          <pc:sldMk cId="3537785032" sldId="284"/>
        </pc:sldMkLst>
        <pc:spChg chg="mod">
          <ac:chgData name="Dan Fay" userId="2bc764b5fc78e9dc" providerId="LiveId" clId="{6B052C3E-C57D-41DC-A1D6-BD2F794EEC71}" dt="2020-09-05T00:29:19.705" v="22" actId="1036"/>
          <ac:spMkLst>
            <pc:docMk/>
            <pc:sldMk cId="3537785032" sldId="284"/>
            <ac:spMk id="12" creationId="{A23D60B5-3F24-4D97-AB3D-178A62023F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55BBA-597D-4438-83C6-00397C0EE781}" type="datetimeFigureOut">
              <a:rPr lang="en-US" smtClean="0"/>
              <a:t>9/4/2020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8DE4-F895-4027-A19A-0331AE82D758}" type="slidenum">
              <a:rPr lang="en-US" smtClean="0"/>
              <a:t>‹#›</a:t>
            </a:fld>
            <a:endParaRPr lang="en-US"/>
          </a:p>
        </p:txBody>
      </p:sp>
    </p:spTree>
    <p:extLst>
      <p:ext uri="{BB962C8B-B14F-4D97-AF65-F5344CB8AC3E}">
        <p14:creationId xmlns:p14="http://schemas.microsoft.com/office/powerpoint/2010/main" val="382534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Dan Fay, my callsign is KG5VBY, and I will now be presenting </a:t>
            </a:r>
          </a:p>
          <a:p>
            <a:endParaRPr lang="en-US" dirty="0"/>
          </a:p>
          <a:p>
            <a:r>
              <a:rPr lang="en-US" dirty="0"/>
              <a:t>“</a:t>
            </a:r>
            <a:r>
              <a:rPr lang="en-US" dirty="0" err="1"/>
              <a:t>Qmesh</a:t>
            </a:r>
            <a:r>
              <a:rPr lang="en-US" dirty="0"/>
              <a:t>: A long-range, low-cost wireless mesh network for digital voice communications.”</a:t>
            </a:r>
          </a:p>
          <a:p>
            <a:endParaRPr lang="en-US" dirty="0"/>
          </a:p>
        </p:txBody>
      </p:sp>
      <p:sp>
        <p:nvSpPr>
          <p:cNvPr id="4" name="Slide Number Placeholder 3"/>
          <p:cNvSpPr>
            <a:spLocks noGrp="1"/>
          </p:cNvSpPr>
          <p:nvPr>
            <p:ph type="sldNum" sz="quarter" idx="5"/>
          </p:nvPr>
        </p:nvSpPr>
        <p:spPr/>
        <p:txBody>
          <a:bodyPr/>
          <a:lstStyle/>
          <a:p>
            <a:fld id="{FAEA8DE4-F895-4027-A19A-0331AE82D758}" type="slidenum">
              <a:rPr lang="en-US" smtClean="0"/>
              <a:t>1</a:t>
            </a:fld>
            <a:endParaRPr lang="en-US"/>
          </a:p>
        </p:txBody>
      </p:sp>
    </p:spTree>
    <p:extLst>
      <p:ext uri="{BB962C8B-B14F-4D97-AF65-F5344CB8AC3E}">
        <p14:creationId xmlns:p14="http://schemas.microsoft.com/office/powerpoint/2010/main" val="208147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capture effect means that we can successfully receive collisions if the colliding packets are far enough apart in received power. We can then leverage the capture effect to make synchronized flooding work better. </a:t>
            </a:r>
          </a:p>
          <a:p>
            <a:endParaRPr lang="en-US" dirty="0"/>
          </a:p>
          <a:p>
            <a:r>
              <a:rPr lang="en-US" dirty="0"/>
              <a:t>Previous work has shown that synchronized flooding with FSK can be made to work, but the performance in terms of successful packet receipt is not that great. </a:t>
            </a:r>
          </a:p>
          <a:p>
            <a:endParaRPr lang="en-US" dirty="0"/>
          </a:p>
          <a:p>
            <a:r>
              <a:rPr lang="en-US" dirty="0"/>
              <a:t>What does work significantly better, however, are spread spectrum techniques. The Glossy Project demonstrated that synchronized flooding can be used with the Direct Sequence Spread Spectrum implemented in the 802.15.4 PHY.</a:t>
            </a:r>
          </a:p>
          <a:p>
            <a:endParaRPr lang="en-US" dirty="0"/>
          </a:p>
          <a:p>
            <a:r>
              <a:rPr lang="en-US" dirty="0"/>
              <a:t>Subsequent work has demonstrated that this effect also works for </a:t>
            </a:r>
            <a:r>
              <a:rPr lang="en-US" dirty="0" err="1"/>
              <a:t>LoRa</a:t>
            </a:r>
            <a:r>
              <a:rPr lang="en-US" dirty="0"/>
              <a:t>. </a:t>
            </a:r>
          </a:p>
        </p:txBody>
      </p:sp>
      <p:sp>
        <p:nvSpPr>
          <p:cNvPr id="4" name="Slide Number Placeholder 3"/>
          <p:cNvSpPr>
            <a:spLocks noGrp="1"/>
          </p:cNvSpPr>
          <p:nvPr>
            <p:ph type="sldNum" sz="quarter" idx="5"/>
          </p:nvPr>
        </p:nvSpPr>
        <p:spPr/>
        <p:txBody>
          <a:bodyPr/>
          <a:lstStyle/>
          <a:p>
            <a:fld id="{FAEA8DE4-F895-4027-A19A-0331AE82D758}" type="slidenum">
              <a:rPr lang="en-US" smtClean="0"/>
              <a:t>10</a:t>
            </a:fld>
            <a:endParaRPr lang="en-US"/>
          </a:p>
        </p:txBody>
      </p:sp>
    </p:spTree>
    <p:extLst>
      <p:ext uri="{BB962C8B-B14F-4D97-AF65-F5344CB8AC3E}">
        <p14:creationId xmlns:p14="http://schemas.microsoft.com/office/powerpoint/2010/main" val="2172431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LoRa</a:t>
            </a:r>
            <a:r>
              <a:rPr lang="en-US" dirty="0"/>
              <a:t> has some features that can help improve capture success. Conceptually, these features involve moving around the chirps in time and/or frequency so that they overlap less with other chirps. Some of these features include:</a:t>
            </a:r>
          </a:p>
          <a:p>
            <a:pPr marL="228600" indent="-228600">
              <a:buAutoNum type="arabicPeriod"/>
            </a:pPr>
            <a:r>
              <a:rPr lang="en-US" dirty="0"/>
              <a:t>Utilizing the frequency separation between chips.</a:t>
            </a:r>
          </a:p>
          <a:p>
            <a:pPr marL="228600" indent="-228600">
              <a:buAutoNum type="arabicPeriod"/>
            </a:pPr>
            <a:r>
              <a:rPr lang="en-US" dirty="0"/>
              <a:t>The low chirp, or symbol rate</a:t>
            </a:r>
          </a:p>
          <a:p>
            <a:pPr marL="228600" indent="-228600">
              <a:buAutoNum type="arabicPeriod"/>
            </a:pPr>
            <a:r>
              <a:rPr lang="en-US" dirty="0"/>
              <a:t>The </a:t>
            </a:r>
            <a:r>
              <a:rPr lang="en-US" dirty="0" err="1"/>
              <a:t>LoRa</a:t>
            </a:r>
            <a:r>
              <a:rPr lang="en-US" dirty="0"/>
              <a:t> chipset’s tolerance of up to plus or minus 25 percent of the modulated bandwidth.</a:t>
            </a:r>
          </a:p>
          <a:p>
            <a:pPr marL="0" indent="0">
              <a:buNone/>
            </a:pPr>
            <a:endParaRPr lang="en-US" dirty="0"/>
          </a:p>
          <a:p>
            <a:pPr marL="0" indent="0">
              <a:buNone/>
            </a:pPr>
            <a:r>
              <a:rPr lang="en-US" dirty="0"/>
              <a:t>One technique to reduce the amount of chirp overlap is to randomly “wobble” the frequency. This can help by both shifting around chirps as well as causing chips to slot in between each other.</a:t>
            </a:r>
          </a:p>
          <a:p>
            <a:pPr marL="0" indent="0">
              <a:buNone/>
            </a:pPr>
            <a:endParaRPr lang="en-US" dirty="0"/>
          </a:p>
          <a:p>
            <a:pPr marL="0" indent="0">
              <a:buNone/>
            </a:pPr>
            <a:r>
              <a:rPr lang="en-US" dirty="0"/>
              <a:t>Another way to shift around the chirps is to add in a timing offset. This requires encoding the timing offset into the packet so the next node can compensate. It is important to note that the timing offset cannot be shifted by more than half of a symbol period. This is because for larger offsets, a situation can occur where if a weaker packet comes in first, the receiver will lock onto it and the stronger packet will just create heavy interference. </a:t>
            </a:r>
          </a:p>
        </p:txBody>
      </p:sp>
      <p:sp>
        <p:nvSpPr>
          <p:cNvPr id="4" name="Slide Number Placeholder 3"/>
          <p:cNvSpPr>
            <a:spLocks noGrp="1"/>
          </p:cNvSpPr>
          <p:nvPr>
            <p:ph type="sldNum" sz="quarter" idx="5"/>
          </p:nvPr>
        </p:nvSpPr>
        <p:spPr/>
        <p:txBody>
          <a:bodyPr/>
          <a:lstStyle/>
          <a:p>
            <a:fld id="{FAEA8DE4-F895-4027-A19A-0331AE82D758}" type="slidenum">
              <a:rPr lang="en-US" smtClean="0"/>
              <a:t>11</a:t>
            </a:fld>
            <a:endParaRPr lang="en-US"/>
          </a:p>
        </p:txBody>
      </p:sp>
    </p:spTree>
    <p:extLst>
      <p:ext uri="{BB962C8B-B14F-4D97-AF65-F5344CB8AC3E}">
        <p14:creationId xmlns:p14="http://schemas.microsoft.com/office/powerpoint/2010/main" val="289798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chip-level overlap reduction. </a:t>
            </a:r>
          </a:p>
          <a:p>
            <a:endParaRPr lang="en-US" dirty="0"/>
          </a:p>
          <a:p>
            <a:r>
              <a:rPr lang="en-US" dirty="0"/>
              <a:t>The first diagram on the left shows two </a:t>
            </a:r>
            <a:r>
              <a:rPr lang="en-US" dirty="0" err="1"/>
              <a:t>LoRa</a:t>
            </a:r>
            <a:r>
              <a:rPr lang="en-US" dirty="0"/>
              <a:t> signals on completely different channels, where there is no overlap whatsoever. </a:t>
            </a:r>
          </a:p>
          <a:p>
            <a:endParaRPr lang="en-US" dirty="0"/>
          </a:p>
          <a:p>
            <a:r>
              <a:rPr lang="en-US" dirty="0"/>
              <a:t>The second picture shows two </a:t>
            </a:r>
            <a:r>
              <a:rPr lang="en-US" dirty="0" err="1"/>
              <a:t>LoRa</a:t>
            </a:r>
            <a:r>
              <a:rPr lang="en-US" dirty="0"/>
              <a:t> signals that are completely overlapping. </a:t>
            </a:r>
          </a:p>
          <a:p>
            <a:endParaRPr lang="en-US" dirty="0"/>
          </a:p>
          <a:p>
            <a:r>
              <a:rPr lang="en-US" dirty="0"/>
              <a:t>The final diagram shows what the </a:t>
            </a:r>
            <a:r>
              <a:rPr lang="en-US" dirty="0" err="1"/>
              <a:t>LoRa</a:t>
            </a:r>
            <a:r>
              <a:rPr lang="en-US" dirty="0"/>
              <a:t> signals look like when there is a small frequency offset. Note that this frequency offset is quite small, typically being maybe a few tens of Hertz.</a:t>
            </a:r>
          </a:p>
        </p:txBody>
      </p:sp>
      <p:sp>
        <p:nvSpPr>
          <p:cNvPr id="4" name="Slide Number Placeholder 3"/>
          <p:cNvSpPr>
            <a:spLocks noGrp="1"/>
          </p:cNvSpPr>
          <p:nvPr>
            <p:ph type="sldNum" sz="quarter" idx="5"/>
          </p:nvPr>
        </p:nvSpPr>
        <p:spPr/>
        <p:txBody>
          <a:bodyPr/>
          <a:lstStyle/>
          <a:p>
            <a:fld id="{FAEA8DE4-F895-4027-A19A-0331AE82D758}" type="slidenum">
              <a:rPr lang="en-US" smtClean="0"/>
              <a:t>12</a:t>
            </a:fld>
            <a:endParaRPr lang="en-US"/>
          </a:p>
        </p:txBody>
      </p:sp>
    </p:spTree>
    <p:extLst>
      <p:ext uri="{BB962C8B-B14F-4D97-AF65-F5344CB8AC3E}">
        <p14:creationId xmlns:p14="http://schemas.microsoft.com/office/powerpoint/2010/main" val="381614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diagrams here show the two different techniques are used to reduce symbol overlap.</a:t>
            </a:r>
          </a:p>
          <a:p>
            <a:endParaRPr lang="en-US" dirty="0"/>
          </a:p>
          <a:p>
            <a:r>
              <a:rPr lang="en-US" dirty="0"/>
              <a:t>The first two diagrams show completely-separate </a:t>
            </a:r>
            <a:r>
              <a:rPr lang="en-US" dirty="0" err="1"/>
              <a:t>LoRa</a:t>
            </a:r>
            <a:r>
              <a:rPr lang="en-US" dirty="0"/>
              <a:t> signals and completely-overlapping </a:t>
            </a:r>
            <a:r>
              <a:rPr lang="en-US" dirty="0" err="1"/>
              <a:t>LoRa</a:t>
            </a:r>
            <a:r>
              <a:rPr lang="en-US" dirty="0"/>
              <a:t> signals.</a:t>
            </a:r>
          </a:p>
          <a:p>
            <a:endParaRPr lang="en-US" dirty="0"/>
          </a:p>
          <a:p>
            <a:r>
              <a:rPr lang="en-US" dirty="0"/>
              <a:t>The next diagram shows what the two </a:t>
            </a:r>
            <a:r>
              <a:rPr lang="en-US" dirty="0" err="1"/>
              <a:t>LoRa</a:t>
            </a:r>
            <a:r>
              <a:rPr lang="en-US" dirty="0"/>
              <a:t> signals look like when frequency wobbling is used.</a:t>
            </a:r>
          </a:p>
          <a:p>
            <a:endParaRPr lang="en-US" dirty="0"/>
          </a:p>
          <a:p>
            <a:r>
              <a:rPr lang="en-US" dirty="0"/>
              <a:t>The final diagram shows what the two </a:t>
            </a:r>
            <a:r>
              <a:rPr lang="en-US" dirty="0" err="1"/>
              <a:t>LoRa</a:t>
            </a:r>
            <a:r>
              <a:rPr lang="en-US" dirty="0"/>
              <a:t> signals look like when a timing offset is used. </a:t>
            </a:r>
          </a:p>
        </p:txBody>
      </p:sp>
      <p:sp>
        <p:nvSpPr>
          <p:cNvPr id="4" name="Slide Number Placeholder 3"/>
          <p:cNvSpPr>
            <a:spLocks noGrp="1"/>
          </p:cNvSpPr>
          <p:nvPr>
            <p:ph type="sldNum" sz="quarter" idx="5"/>
          </p:nvPr>
        </p:nvSpPr>
        <p:spPr/>
        <p:txBody>
          <a:bodyPr/>
          <a:lstStyle/>
          <a:p>
            <a:fld id="{FAEA8DE4-F895-4027-A19A-0331AE82D758}" type="slidenum">
              <a:rPr lang="en-US" smtClean="0"/>
              <a:t>13</a:t>
            </a:fld>
            <a:endParaRPr lang="en-US"/>
          </a:p>
        </p:txBody>
      </p:sp>
    </p:spTree>
    <p:extLst>
      <p:ext uri="{BB962C8B-B14F-4D97-AF65-F5344CB8AC3E}">
        <p14:creationId xmlns:p14="http://schemas.microsoft.com/office/powerpoint/2010/main" val="71252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move onto describing the </a:t>
            </a:r>
            <a:r>
              <a:rPr lang="en-US" dirty="0" err="1"/>
              <a:t>Qmesh</a:t>
            </a:r>
            <a:r>
              <a:rPr lang="en-US" dirty="0"/>
              <a:t> Protocol itself. </a:t>
            </a:r>
          </a:p>
          <a:p>
            <a:endParaRPr lang="en-US" dirty="0"/>
          </a:p>
          <a:p>
            <a:r>
              <a:rPr lang="en-US" dirty="0" err="1"/>
              <a:t>Qmesh</a:t>
            </a:r>
            <a:r>
              <a:rPr lang="en-US" dirty="0"/>
              <a:t> is based on a Time Division Multiple Access (TDMA)-based protocol, with each timeslot being the same length. </a:t>
            </a:r>
          </a:p>
          <a:p>
            <a:endParaRPr lang="en-US" dirty="0"/>
          </a:p>
          <a:p>
            <a:r>
              <a:rPr lang="en-US" dirty="0"/>
              <a:t>In </a:t>
            </a:r>
            <a:r>
              <a:rPr lang="en-US" dirty="0" err="1"/>
              <a:t>Qmesh</a:t>
            </a:r>
            <a:r>
              <a:rPr lang="en-US" dirty="0"/>
              <a:t>, the transmitter operates at a maximum 33% duty cycle, where the transmitter can transmit at most once every third timeslot.</a:t>
            </a:r>
          </a:p>
          <a:p>
            <a:endParaRPr lang="en-US" dirty="0"/>
          </a:p>
          <a:p>
            <a:r>
              <a:rPr lang="en-US" dirty="0"/>
              <a:t>When a node receives a packet, it first decodes it. If it should retransmit it, it waits one timeslot before doing so. The gap time slot serves three purposes: </a:t>
            </a:r>
          </a:p>
          <a:p>
            <a:pPr marL="228600" indent="-228600">
              <a:buAutoNum type="arabicPeriod"/>
            </a:pPr>
            <a:r>
              <a:rPr lang="en-US" dirty="0"/>
              <a:t>The first one is to give the system time to decode (forward error correction can take a long time to decode) and process the packet. </a:t>
            </a:r>
          </a:p>
          <a:p>
            <a:pPr marL="228600" indent="-228600">
              <a:buAutoNum type="arabicPeriod"/>
            </a:pPr>
            <a:r>
              <a:rPr lang="en-US" dirty="0"/>
              <a:t>The second one is to provide a second chance to receive the packet if there is a downstream node retransmitting it. </a:t>
            </a:r>
          </a:p>
          <a:p>
            <a:pPr marL="228600" indent="-228600">
              <a:buAutoNum type="arabicPeriod"/>
            </a:pPr>
            <a:r>
              <a:rPr lang="en-US" dirty="0"/>
              <a:t>Finally, it reduces collisions between nodes.</a:t>
            </a:r>
          </a:p>
        </p:txBody>
      </p:sp>
      <p:sp>
        <p:nvSpPr>
          <p:cNvPr id="4" name="Slide Number Placeholder 3"/>
          <p:cNvSpPr>
            <a:spLocks noGrp="1"/>
          </p:cNvSpPr>
          <p:nvPr>
            <p:ph type="sldNum" sz="quarter" idx="5"/>
          </p:nvPr>
        </p:nvSpPr>
        <p:spPr/>
        <p:txBody>
          <a:bodyPr/>
          <a:lstStyle/>
          <a:p>
            <a:fld id="{FAEA8DE4-F895-4027-A19A-0331AE82D758}" type="slidenum">
              <a:rPr lang="en-US" smtClean="0"/>
              <a:t>14</a:t>
            </a:fld>
            <a:endParaRPr lang="en-US"/>
          </a:p>
        </p:txBody>
      </p:sp>
    </p:spTree>
    <p:extLst>
      <p:ext uri="{BB962C8B-B14F-4D97-AF65-F5344CB8AC3E}">
        <p14:creationId xmlns:p14="http://schemas.microsoft.com/office/powerpoint/2010/main" val="3992498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above diagram shows the </a:t>
            </a:r>
            <a:r>
              <a:rPr lang="en-US" dirty="0" err="1"/>
              <a:t>Qmesh</a:t>
            </a:r>
            <a:r>
              <a:rPr lang="en-US" dirty="0"/>
              <a:t> protocol across time.</a:t>
            </a:r>
          </a:p>
          <a:p>
            <a:endParaRPr lang="en-US" dirty="0"/>
          </a:p>
          <a:p>
            <a:r>
              <a:rPr lang="en-US" dirty="0"/>
              <a:t>Node 0 first transmits a packet. It gets received by Node 1. Node 1 decodes and retransmits the packet at n+2. Node 2 receives the packet at n+2 and retransmits it at n+4. Finally, Node 3 receives the packet, waits one timeslot, and then retransmits it.</a:t>
            </a:r>
          </a:p>
          <a:p>
            <a:endParaRPr lang="en-US" dirty="0"/>
          </a:p>
          <a:p>
            <a:r>
              <a:rPr lang="en-US" dirty="0"/>
              <a:t>Next, at n+3, Node 0 originates another packet. This packet goes down the line in a similar fashion.</a:t>
            </a:r>
          </a:p>
          <a:p>
            <a:endParaRPr lang="en-US" dirty="0"/>
          </a:p>
          <a:p>
            <a:r>
              <a:rPr lang="en-US" dirty="0"/>
              <a:t>You can also see here the “second chance” feature of the TDMA protocol. For example, if Node 1 does not receive the packet from Node 0 at the first timeslot, it has a second chance to receive it from Node 2 at n+2.</a:t>
            </a:r>
          </a:p>
        </p:txBody>
      </p:sp>
      <p:sp>
        <p:nvSpPr>
          <p:cNvPr id="4" name="Slide Number Placeholder 3"/>
          <p:cNvSpPr>
            <a:spLocks noGrp="1"/>
          </p:cNvSpPr>
          <p:nvPr>
            <p:ph type="sldNum" sz="quarter" idx="5"/>
          </p:nvPr>
        </p:nvSpPr>
        <p:spPr/>
        <p:txBody>
          <a:bodyPr/>
          <a:lstStyle/>
          <a:p>
            <a:fld id="{FAEA8DE4-F895-4027-A19A-0331AE82D758}" type="slidenum">
              <a:rPr lang="en-US" smtClean="0"/>
              <a:t>15</a:t>
            </a:fld>
            <a:endParaRPr lang="en-US"/>
          </a:p>
        </p:txBody>
      </p:sp>
    </p:spTree>
    <p:extLst>
      <p:ext uri="{BB962C8B-B14F-4D97-AF65-F5344CB8AC3E}">
        <p14:creationId xmlns:p14="http://schemas.microsoft.com/office/powerpoint/2010/main" val="1347694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key feature of </a:t>
            </a:r>
            <a:r>
              <a:rPr lang="en-US" dirty="0" err="1"/>
              <a:t>Qmesh</a:t>
            </a:r>
            <a:r>
              <a:rPr lang="en-US" dirty="0"/>
              <a:t> is the use of sophisticated Forward Error Correction. While </a:t>
            </a:r>
            <a:r>
              <a:rPr lang="en-US" dirty="0" err="1"/>
              <a:t>LoRa</a:t>
            </a:r>
            <a:r>
              <a:rPr lang="en-US" dirty="0"/>
              <a:t> has a form of FEC built into it, this code is limited in its ability to correct errors as compared to more sophisticated algorithms.</a:t>
            </a:r>
          </a:p>
          <a:p>
            <a:endParaRPr lang="en-US" dirty="0"/>
          </a:p>
          <a:p>
            <a:r>
              <a:rPr lang="en-US" dirty="0"/>
              <a:t>A better forward error correction algorithm can bring several benefits to </a:t>
            </a:r>
            <a:r>
              <a:rPr lang="en-US" dirty="0" err="1"/>
              <a:t>Qmesh</a:t>
            </a:r>
            <a:r>
              <a:rPr lang="en-US" dirty="0"/>
              <a:t>. The first, and most obvious one, is that it can improve the effective link budget of the </a:t>
            </a:r>
            <a:r>
              <a:rPr lang="en-US" dirty="0" err="1"/>
              <a:t>Qmesh</a:t>
            </a:r>
            <a:r>
              <a:rPr lang="en-US" dirty="0"/>
              <a:t> system, allowing for longer range. The second, and more important benefit of forward error correction for </a:t>
            </a:r>
            <a:r>
              <a:rPr lang="en-US" dirty="0" err="1"/>
              <a:t>Qmesh</a:t>
            </a:r>
            <a:r>
              <a:rPr lang="en-US" dirty="0"/>
              <a:t> is that it helps improve the packet receive rate in the presence of heavy interference, such as the interference caused by multiple nodes transmitting at the same time.</a:t>
            </a:r>
          </a:p>
          <a:p>
            <a:endParaRPr lang="en-US" dirty="0"/>
          </a:p>
          <a:p>
            <a:r>
              <a:rPr lang="en-US" dirty="0" err="1"/>
              <a:t>Qmesh</a:t>
            </a:r>
            <a:r>
              <a:rPr lang="en-US" dirty="0"/>
              <a:t> is currently using a Reed-Solomon-Viterbi error correction algorithm. Reed-Solomon-Viterbi combines a convolutional code with a Reed-Solomon code. </a:t>
            </a:r>
          </a:p>
          <a:p>
            <a:endParaRPr lang="en-US" dirty="0"/>
          </a:p>
          <a:p>
            <a:r>
              <a:rPr lang="en-US" dirty="0"/>
              <a:t>The forward error correction algorithm currently used by </a:t>
            </a:r>
            <a:r>
              <a:rPr lang="en-US" dirty="0" err="1"/>
              <a:t>Qmesh</a:t>
            </a:r>
            <a:r>
              <a:rPr lang="en-US" dirty="0"/>
              <a:t> use hard decoding, as the </a:t>
            </a:r>
            <a:r>
              <a:rPr lang="en-US" dirty="0" err="1"/>
              <a:t>LoRa</a:t>
            </a:r>
            <a:r>
              <a:rPr lang="en-US" dirty="0"/>
              <a:t> radio does not provide soft bits in any sort of straightforward manner. </a:t>
            </a:r>
          </a:p>
        </p:txBody>
      </p:sp>
      <p:sp>
        <p:nvSpPr>
          <p:cNvPr id="4" name="Slide Number Placeholder 3"/>
          <p:cNvSpPr>
            <a:spLocks noGrp="1"/>
          </p:cNvSpPr>
          <p:nvPr>
            <p:ph type="sldNum" sz="quarter" idx="5"/>
          </p:nvPr>
        </p:nvSpPr>
        <p:spPr/>
        <p:txBody>
          <a:bodyPr/>
          <a:lstStyle/>
          <a:p>
            <a:fld id="{FAEA8DE4-F895-4027-A19A-0331AE82D758}" type="slidenum">
              <a:rPr lang="en-US" smtClean="0"/>
              <a:t>16</a:t>
            </a:fld>
            <a:endParaRPr lang="en-US"/>
          </a:p>
        </p:txBody>
      </p:sp>
    </p:spTree>
    <p:extLst>
      <p:ext uri="{BB962C8B-B14F-4D97-AF65-F5344CB8AC3E}">
        <p14:creationId xmlns:p14="http://schemas.microsoft.com/office/powerpoint/2010/main" val="2018224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I’m going to discuss the hardware used by </a:t>
            </a:r>
            <a:r>
              <a:rPr lang="en-US" dirty="0" err="1"/>
              <a:t>Qmesh</a:t>
            </a:r>
            <a:r>
              <a:rPr lang="en-US" dirty="0"/>
              <a:t>. </a:t>
            </a:r>
          </a:p>
          <a:p>
            <a:endParaRPr lang="en-US" dirty="0"/>
          </a:p>
          <a:p>
            <a:r>
              <a:rPr lang="en-US" dirty="0"/>
              <a:t>A </a:t>
            </a:r>
            <a:r>
              <a:rPr lang="en-US" dirty="0" err="1"/>
              <a:t>Qmesh</a:t>
            </a:r>
            <a:r>
              <a:rPr lang="en-US" dirty="0"/>
              <a:t> node consists of two parts: an STM32 NUCLEO-144 board, and a custom </a:t>
            </a:r>
            <a:r>
              <a:rPr lang="en-US" dirty="0" err="1"/>
              <a:t>LoRa</a:t>
            </a:r>
            <a:r>
              <a:rPr lang="en-US" dirty="0"/>
              <a:t> shield for it. </a:t>
            </a:r>
          </a:p>
          <a:p>
            <a:endParaRPr lang="en-US" dirty="0"/>
          </a:p>
          <a:p>
            <a:r>
              <a:rPr lang="en-US" dirty="0"/>
              <a:t>It is designed so that the two boards can be powered via a USB cable. The red USB cable seen in the lower right can be used to provide debug and the console serial port.</a:t>
            </a:r>
          </a:p>
          <a:p>
            <a:endParaRPr lang="en-US" dirty="0"/>
          </a:p>
          <a:p>
            <a:r>
              <a:rPr lang="en-US" dirty="0"/>
              <a:t>Finally, there is an OLED display that provides live information about the operation of the node.</a:t>
            </a:r>
          </a:p>
        </p:txBody>
      </p:sp>
      <p:sp>
        <p:nvSpPr>
          <p:cNvPr id="4" name="Slide Number Placeholder 3"/>
          <p:cNvSpPr>
            <a:spLocks noGrp="1"/>
          </p:cNvSpPr>
          <p:nvPr>
            <p:ph type="sldNum" sz="quarter" idx="5"/>
          </p:nvPr>
        </p:nvSpPr>
        <p:spPr/>
        <p:txBody>
          <a:bodyPr/>
          <a:lstStyle/>
          <a:p>
            <a:fld id="{FAEA8DE4-F895-4027-A19A-0331AE82D758}" type="slidenum">
              <a:rPr lang="en-US" smtClean="0"/>
              <a:t>17</a:t>
            </a:fld>
            <a:endParaRPr lang="en-US"/>
          </a:p>
        </p:txBody>
      </p:sp>
    </p:spTree>
    <p:extLst>
      <p:ext uri="{BB962C8B-B14F-4D97-AF65-F5344CB8AC3E}">
        <p14:creationId xmlns:p14="http://schemas.microsoft.com/office/powerpoint/2010/main" val="2488278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LoRa</a:t>
            </a:r>
            <a:r>
              <a:rPr lang="en-US" dirty="0"/>
              <a:t> shield is a custom design that’s designed to work with the “Zio” connector on the NUCLEO-144 board. </a:t>
            </a:r>
          </a:p>
          <a:p>
            <a:endParaRPr lang="en-US" dirty="0"/>
          </a:p>
          <a:p>
            <a:r>
              <a:rPr lang="en-US" dirty="0"/>
              <a:t>The shield has a 1W </a:t>
            </a:r>
            <a:r>
              <a:rPr lang="en-US" dirty="0" err="1"/>
              <a:t>LoRa</a:t>
            </a:r>
            <a:r>
              <a:rPr lang="en-US" dirty="0"/>
              <a:t> module, a 128Mbit QSPI NOR flash chip for storing configuration and logging information, an I2C OLED display, and it </a:t>
            </a:r>
            <a:r>
              <a:rPr lang="en-US" dirty="0" err="1"/>
              <a:t>it</a:t>
            </a:r>
            <a:r>
              <a:rPr lang="en-US" dirty="0"/>
              <a:t> has a Mini-USB connector to supply 5V to the shield as well as the STM32 board.</a:t>
            </a:r>
          </a:p>
          <a:p>
            <a:endParaRPr lang="en-US" dirty="0"/>
          </a:p>
          <a:p>
            <a:r>
              <a:rPr lang="en-US" dirty="0"/>
              <a:t>The shield uses an </a:t>
            </a:r>
            <a:r>
              <a:rPr lang="en-US" dirty="0" err="1"/>
              <a:t>Ebyte</a:t>
            </a:r>
            <a:r>
              <a:rPr lang="en-US" dirty="0"/>
              <a:t> 400M30S module. This module is designed to operate from 410MHz up to 493MHz, which covers the entire North American 70cm amateur band. It is based on the SX1268 </a:t>
            </a:r>
            <a:r>
              <a:rPr lang="en-US" dirty="0" err="1"/>
              <a:t>LoRa</a:t>
            </a:r>
            <a:r>
              <a:rPr lang="en-US" dirty="0"/>
              <a:t> radio chip. It has three features that are valuable to us: a 1W power amplifier, an external LNA that improves receive sensitivity by about 2dB, and a TCXO.</a:t>
            </a:r>
          </a:p>
          <a:p>
            <a:endParaRPr lang="en-US" dirty="0"/>
          </a:p>
          <a:p>
            <a:r>
              <a:rPr lang="en-US" dirty="0" err="1"/>
              <a:t>Ebyte</a:t>
            </a:r>
            <a:r>
              <a:rPr lang="en-US" dirty="0"/>
              <a:t> also makes a version of this module that supports the 33cm band. The final product was tested clean, with no spurious harmonics outside of regulations.</a:t>
            </a:r>
          </a:p>
        </p:txBody>
      </p:sp>
      <p:sp>
        <p:nvSpPr>
          <p:cNvPr id="4" name="Slide Number Placeholder 3"/>
          <p:cNvSpPr>
            <a:spLocks noGrp="1"/>
          </p:cNvSpPr>
          <p:nvPr>
            <p:ph type="sldNum" sz="quarter" idx="5"/>
          </p:nvPr>
        </p:nvSpPr>
        <p:spPr/>
        <p:txBody>
          <a:bodyPr/>
          <a:lstStyle/>
          <a:p>
            <a:fld id="{FAEA8DE4-F895-4027-A19A-0331AE82D758}" type="slidenum">
              <a:rPr lang="en-US" smtClean="0"/>
              <a:t>18</a:t>
            </a:fld>
            <a:endParaRPr lang="en-US"/>
          </a:p>
        </p:txBody>
      </p:sp>
    </p:spTree>
    <p:extLst>
      <p:ext uri="{BB962C8B-B14F-4D97-AF65-F5344CB8AC3E}">
        <p14:creationId xmlns:p14="http://schemas.microsoft.com/office/powerpoint/2010/main" val="2628598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LoRa</a:t>
            </a:r>
            <a:r>
              <a:rPr lang="en-US" dirty="0"/>
              <a:t> shield board design was done in </a:t>
            </a:r>
            <a:r>
              <a:rPr lang="en-US" dirty="0" err="1"/>
              <a:t>KiCAD</a:t>
            </a:r>
            <a:r>
              <a:rPr lang="en-US" dirty="0"/>
              <a:t>.</a:t>
            </a:r>
          </a:p>
          <a:p>
            <a:endParaRPr lang="en-US" dirty="0"/>
          </a:p>
          <a:p>
            <a:r>
              <a:rPr lang="en-US" dirty="0"/>
              <a:t>It’s a two-layer board, that was fabricated and partially populated at JLCPCB. JLCPCB populated the board with everything except the pins, </a:t>
            </a:r>
            <a:r>
              <a:rPr lang="en-US" dirty="0" err="1"/>
              <a:t>LoRa</a:t>
            </a:r>
            <a:r>
              <a:rPr lang="en-US" dirty="0"/>
              <a:t> module, USB socket, OLED display, and SMA connector. The RF signals were done as a coplanar waveguide, as microstrip transmission lines can be tricky to design with a two-layer board.</a:t>
            </a:r>
          </a:p>
          <a:p>
            <a:endParaRPr lang="en-US" dirty="0"/>
          </a:p>
          <a:p>
            <a:r>
              <a:rPr lang="en-US" dirty="0"/>
              <a:t>Lots of power decoupling capacitors and ESD protection diodes are added to help add robustness and protection to the design.</a:t>
            </a:r>
          </a:p>
        </p:txBody>
      </p:sp>
      <p:sp>
        <p:nvSpPr>
          <p:cNvPr id="4" name="Slide Number Placeholder 3"/>
          <p:cNvSpPr>
            <a:spLocks noGrp="1"/>
          </p:cNvSpPr>
          <p:nvPr>
            <p:ph type="sldNum" sz="quarter" idx="5"/>
          </p:nvPr>
        </p:nvSpPr>
        <p:spPr/>
        <p:txBody>
          <a:bodyPr/>
          <a:lstStyle/>
          <a:p>
            <a:fld id="{FAEA8DE4-F895-4027-A19A-0331AE82D758}" type="slidenum">
              <a:rPr lang="en-US" smtClean="0"/>
              <a:t>19</a:t>
            </a:fld>
            <a:endParaRPr lang="en-US"/>
          </a:p>
        </p:txBody>
      </p:sp>
    </p:spTree>
    <p:extLst>
      <p:ext uri="{BB962C8B-B14F-4D97-AF65-F5344CB8AC3E}">
        <p14:creationId xmlns:p14="http://schemas.microsoft.com/office/powerpoint/2010/main" val="58173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 I?</a:t>
            </a:r>
          </a:p>
          <a:p>
            <a:endParaRPr lang="en-US" dirty="0"/>
          </a:p>
          <a:p>
            <a:r>
              <a:rPr lang="en-US" dirty="0"/>
              <a:t>I’ve been a licensed radio amateur since September 2017, my callsign’s KG5VBY. My main interests in amateur radio are special event communication, such as providing communication support for different distance running events such as the La Luz trail run that’s depicted here. I am also interested in the packet radio/digital communications side of amateur radio. </a:t>
            </a:r>
          </a:p>
          <a:p>
            <a:endParaRPr lang="en-US" dirty="0"/>
          </a:p>
          <a:p>
            <a:r>
              <a:rPr lang="en-US" dirty="0"/>
              <a:t>At the 2018 TAPR DCC, I presented a paper entitled “Beyond Line-of-Sight UHF Digital Communications with the </a:t>
            </a:r>
            <a:r>
              <a:rPr lang="en-US" dirty="0" err="1"/>
              <a:t>LoRa</a:t>
            </a:r>
            <a:r>
              <a:rPr lang="en-US" dirty="0"/>
              <a:t> Spread Spectrum Waveform”. This paper explored using </a:t>
            </a:r>
            <a:r>
              <a:rPr lang="en-US" dirty="0" err="1"/>
              <a:t>LoRa</a:t>
            </a:r>
            <a:r>
              <a:rPr lang="en-US" dirty="0"/>
              <a:t> on the 70cm band at higher transmit power (roughly 25W) and high-gain antennas to achieve long-distance communications via diffraction and </a:t>
            </a:r>
            <a:r>
              <a:rPr lang="en-US" dirty="0" err="1"/>
              <a:t>troposcatter</a:t>
            </a:r>
            <a:r>
              <a:rPr lang="en-US" dirty="0"/>
              <a:t>. The work demonstrated successful beyond-line-of-sight communications at nearly 125 miles. This distance set a ground-to-ground distance record for </a:t>
            </a:r>
            <a:r>
              <a:rPr lang="en-US" dirty="0" err="1"/>
              <a:t>LoRa</a:t>
            </a:r>
            <a:r>
              <a:rPr lang="en-US" dirty="0"/>
              <a:t> communications.</a:t>
            </a:r>
          </a:p>
          <a:p>
            <a:endParaRPr lang="en-US" dirty="0"/>
          </a:p>
          <a:p>
            <a:r>
              <a:rPr lang="en-US" dirty="0"/>
              <a:t>For this talk, I am going to discuss a project inspired by this work, where I leverage many of the features of </a:t>
            </a:r>
            <a:r>
              <a:rPr lang="en-US" dirty="0" err="1"/>
              <a:t>LoRa</a:t>
            </a:r>
            <a:r>
              <a:rPr lang="en-US" dirty="0"/>
              <a:t> to develop a mesh network that will allow for relaying voice data across multiple wireless devices.</a:t>
            </a:r>
          </a:p>
        </p:txBody>
      </p:sp>
      <p:sp>
        <p:nvSpPr>
          <p:cNvPr id="4" name="Slide Number Placeholder 3"/>
          <p:cNvSpPr>
            <a:spLocks noGrp="1"/>
          </p:cNvSpPr>
          <p:nvPr>
            <p:ph type="sldNum" sz="quarter" idx="5"/>
          </p:nvPr>
        </p:nvSpPr>
        <p:spPr/>
        <p:txBody>
          <a:bodyPr/>
          <a:lstStyle/>
          <a:p>
            <a:fld id="{FAEA8DE4-F895-4027-A19A-0331AE82D758}" type="slidenum">
              <a:rPr lang="en-US" smtClean="0"/>
              <a:t>2</a:t>
            </a:fld>
            <a:endParaRPr lang="en-US"/>
          </a:p>
        </p:txBody>
      </p:sp>
    </p:spTree>
    <p:extLst>
      <p:ext uri="{BB962C8B-B14F-4D97-AF65-F5344CB8AC3E}">
        <p14:creationId xmlns:p14="http://schemas.microsoft.com/office/powerpoint/2010/main" val="1192854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I’m going to talk about the experimental setup. To test how well </a:t>
            </a:r>
            <a:r>
              <a:rPr lang="en-US" dirty="0" err="1"/>
              <a:t>Qmesh</a:t>
            </a:r>
            <a:r>
              <a:rPr lang="en-US" dirty="0"/>
              <a:t> can successfully receive multiple retransmitting nodes, a worst-case test scenario was built, as shown in the picture.</a:t>
            </a:r>
          </a:p>
          <a:p>
            <a:endParaRPr lang="en-US" dirty="0"/>
          </a:p>
          <a:p>
            <a:r>
              <a:rPr lang="en-US" dirty="0"/>
              <a:t>The worst-case scenario here is to have three nodes retransmitting close together with the same type of antenna gain, polarity, etc. By putting three identical antennas roughly one-quarter wavelength apart, the worst case retransmit scenario here should be realized. </a:t>
            </a:r>
          </a:p>
          <a:p>
            <a:endParaRPr lang="en-US" dirty="0"/>
          </a:p>
          <a:p>
            <a:r>
              <a:rPr lang="en-US" dirty="0"/>
              <a:t>Determining the packet receive rate was done by having another node receive the packets as I walked around my backyard with it. This helps test </a:t>
            </a:r>
            <a:r>
              <a:rPr lang="en-US" dirty="0" err="1"/>
              <a:t>Qmesh’s</a:t>
            </a:r>
            <a:r>
              <a:rPr lang="en-US" dirty="0"/>
              <a:t> ability to receive colliding packets in a variety of multipath fading scenarios.</a:t>
            </a:r>
          </a:p>
        </p:txBody>
      </p:sp>
      <p:sp>
        <p:nvSpPr>
          <p:cNvPr id="4" name="Slide Number Placeholder 3"/>
          <p:cNvSpPr>
            <a:spLocks noGrp="1"/>
          </p:cNvSpPr>
          <p:nvPr>
            <p:ph type="sldNum" sz="quarter" idx="5"/>
          </p:nvPr>
        </p:nvSpPr>
        <p:spPr/>
        <p:txBody>
          <a:bodyPr/>
          <a:lstStyle/>
          <a:p>
            <a:fld id="{FAEA8DE4-F895-4027-A19A-0331AE82D758}" type="slidenum">
              <a:rPr lang="en-US" smtClean="0"/>
              <a:t>20</a:t>
            </a:fld>
            <a:endParaRPr lang="en-US"/>
          </a:p>
        </p:txBody>
      </p:sp>
    </p:spTree>
    <p:extLst>
      <p:ext uri="{BB962C8B-B14F-4D97-AF65-F5344CB8AC3E}">
        <p14:creationId xmlns:p14="http://schemas.microsoft.com/office/powerpoint/2010/main" val="1318620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results are fairly straightforward to explain.</a:t>
            </a:r>
          </a:p>
          <a:p>
            <a:endParaRPr lang="en-US" dirty="0"/>
          </a:p>
          <a:p>
            <a:r>
              <a:rPr lang="en-US" dirty="0"/>
              <a:t>When Forward Error correction is used, the one, two, and three node setups enjoy a packet receive rate of 99% or more.</a:t>
            </a:r>
          </a:p>
          <a:p>
            <a:endParaRPr lang="en-US" dirty="0"/>
          </a:p>
          <a:p>
            <a:r>
              <a:rPr lang="en-US" dirty="0"/>
              <a:t>Without forward error correction, we see a significant, steady decrease in the packet receive rate as more retransmitting nodes are added.</a:t>
            </a:r>
          </a:p>
          <a:p>
            <a:endParaRPr lang="en-US" dirty="0"/>
          </a:p>
          <a:p>
            <a:r>
              <a:rPr lang="en-US" dirty="0"/>
              <a:t>It also appears that the effective noise floor is raised, and weak signals are not received as well.</a:t>
            </a:r>
          </a:p>
        </p:txBody>
      </p:sp>
      <p:sp>
        <p:nvSpPr>
          <p:cNvPr id="4" name="Slide Number Placeholder 3"/>
          <p:cNvSpPr>
            <a:spLocks noGrp="1"/>
          </p:cNvSpPr>
          <p:nvPr>
            <p:ph type="sldNum" sz="quarter" idx="5"/>
          </p:nvPr>
        </p:nvSpPr>
        <p:spPr/>
        <p:txBody>
          <a:bodyPr/>
          <a:lstStyle/>
          <a:p>
            <a:fld id="{FAEA8DE4-F895-4027-A19A-0331AE82D758}" type="slidenum">
              <a:rPr lang="en-US" smtClean="0"/>
              <a:t>21</a:t>
            </a:fld>
            <a:endParaRPr lang="en-US"/>
          </a:p>
        </p:txBody>
      </p:sp>
    </p:spTree>
    <p:extLst>
      <p:ext uri="{BB962C8B-B14F-4D97-AF65-F5344CB8AC3E}">
        <p14:creationId xmlns:p14="http://schemas.microsoft.com/office/powerpoint/2010/main" val="3426900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develop FM micro-repeaters that encode and decode the analog FM voice as codec2 and relay it between other </a:t>
            </a:r>
            <a:r>
              <a:rPr lang="en-US" dirty="0" err="1"/>
              <a:t>Qmesh</a:t>
            </a:r>
            <a:r>
              <a:rPr lang="en-US" dirty="0"/>
              <a:t> nodes.</a:t>
            </a:r>
          </a:p>
          <a:p>
            <a:endParaRPr lang="en-US" dirty="0"/>
          </a:p>
          <a:p>
            <a:r>
              <a:rPr lang="en-US" dirty="0"/>
              <a:t>These FM micro-repeaters make it easier to use </a:t>
            </a:r>
            <a:r>
              <a:rPr lang="en-US" dirty="0" err="1"/>
              <a:t>Qmesh</a:t>
            </a:r>
            <a:r>
              <a:rPr lang="en-US" dirty="0"/>
              <a:t>, as they allow people to use their existing FM radios with </a:t>
            </a:r>
            <a:r>
              <a:rPr lang="en-US" dirty="0" err="1"/>
              <a:t>Qmesh</a:t>
            </a:r>
            <a:r>
              <a:rPr lang="en-US" dirty="0"/>
              <a:t>. It also provides the opportunity for interfacing with existing FM repeater systems to extend coverage.</a:t>
            </a:r>
          </a:p>
        </p:txBody>
      </p:sp>
      <p:sp>
        <p:nvSpPr>
          <p:cNvPr id="4" name="Slide Number Placeholder 3"/>
          <p:cNvSpPr>
            <a:spLocks noGrp="1"/>
          </p:cNvSpPr>
          <p:nvPr>
            <p:ph type="sldNum" sz="quarter" idx="5"/>
          </p:nvPr>
        </p:nvSpPr>
        <p:spPr/>
        <p:txBody>
          <a:bodyPr/>
          <a:lstStyle/>
          <a:p>
            <a:fld id="{FAEA8DE4-F895-4027-A19A-0331AE82D758}" type="slidenum">
              <a:rPr lang="en-US" smtClean="0"/>
              <a:t>22</a:t>
            </a:fld>
            <a:endParaRPr lang="en-US"/>
          </a:p>
        </p:txBody>
      </p:sp>
    </p:spTree>
    <p:extLst>
      <p:ext uri="{BB962C8B-B14F-4D97-AF65-F5344CB8AC3E}">
        <p14:creationId xmlns:p14="http://schemas.microsoft.com/office/powerpoint/2010/main" val="3333277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is an overview of the architecture of the FM micro-repeaters. </a:t>
            </a:r>
          </a:p>
          <a:p>
            <a:endParaRPr lang="en-US" dirty="0"/>
          </a:p>
          <a:p>
            <a:r>
              <a:rPr lang="en-US" dirty="0"/>
              <a:t>The micro-repeaters supplement the </a:t>
            </a:r>
            <a:r>
              <a:rPr lang="en-US" dirty="0" err="1"/>
              <a:t>Qmesh</a:t>
            </a:r>
            <a:r>
              <a:rPr lang="en-US" dirty="0"/>
              <a:t> node with an RDA1846S module. The MCU provides commands to the RDA1846S module over a UART, along with analog audio going in both directions.</a:t>
            </a:r>
          </a:p>
          <a:p>
            <a:endParaRPr lang="en-US" dirty="0"/>
          </a:p>
          <a:p>
            <a:r>
              <a:rPr lang="en-US" dirty="0"/>
              <a:t>A 2m/70cm diplexer is used to allow the 2m analog FM communications from the RDA1846S module to be shared with the 70cm </a:t>
            </a:r>
            <a:r>
              <a:rPr lang="en-US" dirty="0" err="1"/>
              <a:t>LoRa</a:t>
            </a:r>
            <a:r>
              <a:rPr lang="en-US" dirty="0"/>
              <a:t> module.</a:t>
            </a:r>
          </a:p>
        </p:txBody>
      </p:sp>
      <p:sp>
        <p:nvSpPr>
          <p:cNvPr id="4" name="Slide Number Placeholder 3"/>
          <p:cNvSpPr>
            <a:spLocks noGrp="1"/>
          </p:cNvSpPr>
          <p:nvPr>
            <p:ph type="sldNum" sz="quarter" idx="5"/>
          </p:nvPr>
        </p:nvSpPr>
        <p:spPr/>
        <p:txBody>
          <a:bodyPr/>
          <a:lstStyle/>
          <a:p>
            <a:fld id="{FAEA8DE4-F895-4027-A19A-0331AE82D758}" type="slidenum">
              <a:rPr lang="en-US" smtClean="0"/>
              <a:t>23</a:t>
            </a:fld>
            <a:endParaRPr lang="en-US"/>
          </a:p>
        </p:txBody>
      </p:sp>
    </p:spTree>
    <p:extLst>
      <p:ext uri="{BB962C8B-B14F-4D97-AF65-F5344CB8AC3E}">
        <p14:creationId xmlns:p14="http://schemas.microsoft.com/office/powerpoint/2010/main" val="3677779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my contact information. In general, the most up-to-date ways to get information about </a:t>
            </a:r>
            <a:r>
              <a:rPr lang="en-US" dirty="0" err="1"/>
              <a:t>Qmesh</a:t>
            </a:r>
            <a:r>
              <a:rPr lang="en-US" dirty="0"/>
              <a:t> are through the </a:t>
            </a:r>
            <a:r>
              <a:rPr lang="en-US" dirty="0" err="1"/>
              <a:t>Github</a:t>
            </a:r>
            <a:r>
              <a:rPr lang="en-US" dirty="0"/>
              <a:t> project page, and after that, the </a:t>
            </a:r>
            <a:r>
              <a:rPr lang="en-US" dirty="0" err="1"/>
              <a:t>Hackaday</a:t>
            </a:r>
            <a:r>
              <a:rPr lang="en-US" dirty="0"/>
              <a:t> page.</a:t>
            </a:r>
          </a:p>
          <a:p>
            <a:endParaRPr lang="en-US" dirty="0"/>
          </a:p>
          <a:p>
            <a:r>
              <a:rPr lang="en-US" dirty="0"/>
              <a:t>I’m also fairly responsive to e-mail, and periodically provide project updates on my Twitter feed.</a:t>
            </a:r>
          </a:p>
          <a:p>
            <a:endParaRPr lang="en-US" dirty="0"/>
          </a:p>
          <a:p>
            <a:r>
              <a:rPr lang="en-US" dirty="0"/>
              <a:t>That concludes my presentation, the rest of the time will be for additional questions.</a:t>
            </a:r>
          </a:p>
        </p:txBody>
      </p:sp>
      <p:sp>
        <p:nvSpPr>
          <p:cNvPr id="4" name="Slide Number Placeholder 3"/>
          <p:cNvSpPr>
            <a:spLocks noGrp="1"/>
          </p:cNvSpPr>
          <p:nvPr>
            <p:ph type="sldNum" sz="quarter" idx="5"/>
          </p:nvPr>
        </p:nvSpPr>
        <p:spPr/>
        <p:txBody>
          <a:bodyPr/>
          <a:lstStyle/>
          <a:p>
            <a:fld id="{FAEA8DE4-F895-4027-A19A-0331AE82D758}" type="slidenum">
              <a:rPr lang="en-US" smtClean="0"/>
              <a:t>24</a:t>
            </a:fld>
            <a:endParaRPr lang="en-US"/>
          </a:p>
        </p:txBody>
      </p:sp>
    </p:spTree>
    <p:extLst>
      <p:ext uri="{BB962C8B-B14F-4D97-AF65-F5344CB8AC3E}">
        <p14:creationId xmlns:p14="http://schemas.microsoft.com/office/powerpoint/2010/main" val="307146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QMesh</a:t>
            </a:r>
            <a:r>
              <a:rPr lang="en-US" dirty="0"/>
              <a:t> is yet another low-power wireless mesh protocol. Yes, there’s many others out there.</a:t>
            </a:r>
          </a:p>
          <a:p>
            <a:endParaRPr lang="en-US" dirty="0"/>
          </a:p>
          <a:p>
            <a:r>
              <a:rPr lang="en-US" dirty="0"/>
              <a:t>What makes it unique is that, unlike the other common wireless mesh network protocols out there, this one is designed for more than just small bursts of telemetry data. It’s designed to support streaming data, including and especially vocoded voice.</a:t>
            </a:r>
          </a:p>
          <a:p>
            <a:endParaRPr lang="en-US" dirty="0"/>
          </a:p>
          <a:p>
            <a:r>
              <a:rPr lang="en-US" dirty="0"/>
              <a:t>The protocol is relatively low </a:t>
            </a:r>
            <a:r>
              <a:rPr lang="en-US" dirty="0" err="1"/>
              <a:t>datarate</a:t>
            </a:r>
            <a:r>
              <a:rPr lang="en-US" dirty="0"/>
              <a:t>, supporting at most a few tens of kilobits per second. While this isn’t much, it’s enough to support vocoded data, which uses a maximum of around 3k-4kbits/s. While the primary use case is for vocoded data, </a:t>
            </a:r>
            <a:r>
              <a:rPr lang="en-US" dirty="0" err="1"/>
              <a:t>Qmesh</a:t>
            </a:r>
            <a:r>
              <a:rPr lang="en-US" dirty="0"/>
              <a:t> also supports moving small amounts of data such as location, telemetry, text messages, etc.</a:t>
            </a:r>
          </a:p>
          <a:p>
            <a:endParaRPr lang="en-US" dirty="0"/>
          </a:p>
          <a:p>
            <a:r>
              <a:rPr lang="en-US" dirty="0" err="1"/>
              <a:t>Qmesh</a:t>
            </a:r>
            <a:r>
              <a:rPr lang="en-US" dirty="0"/>
              <a:t> is based on a specific waveform, the </a:t>
            </a:r>
            <a:r>
              <a:rPr lang="en-US" dirty="0" err="1"/>
              <a:t>LoRa</a:t>
            </a:r>
            <a:r>
              <a:rPr lang="en-US" dirty="0"/>
              <a:t> Chirp Spread Spectrum waveform. At a given power level, </a:t>
            </a:r>
            <a:r>
              <a:rPr lang="en-US" dirty="0" err="1"/>
              <a:t>LoRa</a:t>
            </a:r>
            <a:r>
              <a:rPr lang="en-US" dirty="0"/>
              <a:t> provides better range at a given bitrate than other modulations such as FSK. </a:t>
            </a:r>
            <a:r>
              <a:rPr lang="en-US" dirty="0" err="1"/>
              <a:t>LoRa’s</a:t>
            </a:r>
            <a:r>
              <a:rPr lang="en-US" dirty="0"/>
              <a:t> spread spectrum properties are utilized by </a:t>
            </a:r>
            <a:r>
              <a:rPr lang="en-US" dirty="0" err="1"/>
              <a:t>Qmesh</a:t>
            </a:r>
            <a:r>
              <a:rPr lang="en-US" dirty="0"/>
              <a:t> to enable its isochronous protocol to work.</a:t>
            </a:r>
          </a:p>
        </p:txBody>
      </p:sp>
      <p:sp>
        <p:nvSpPr>
          <p:cNvPr id="4" name="Slide Number Placeholder 3"/>
          <p:cNvSpPr>
            <a:spLocks noGrp="1"/>
          </p:cNvSpPr>
          <p:nvPr>
            <p:ph type="sldNum" sz="quarter" idx="5"/>
          </p:nvPr>
        </p:nvSpPr>
        <p:spPr/>
        <p:txBody>
          <a:bodyPr/>
          <a:lstStyle/>
          <a:p>
            <a:fld id="{FAEA8DE4-F895-4027-A19A-0331AE82D758}" type="slidenum">
              <a:rPr lang="en-US" smtClean="0"/>
              <a:t>3</a:t>
            </a:fld>
            <a:endParaRPr lang="en-US"/>
          </a:p>
        </p:txBody>
      </p:sp>
    </p:spTree>
    <p:extLst>
      <p:ext uri="{BB962C8B-B14F-4D97-AF65-F5344CB8AC3E}">
        <p14:creationId xmlns:p14="http://schemas.microsoft.com/office/powerpoint/2010/main" val="307367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MANETs and wireless mesh networking.</a:t>
            </a:r>
          </a:p>
          <a:p>
            <a:endParaRPr lang="en-US" dirty="0"/>
          </a:p>
          <a:p>
            <a:r>
              <a:rPr lang="en-US" dirty="0"/>
              <a:t>MANET, which stands for Mobile Ad-Hoc Network, describes a network where nodes can arbitrarily join and leave. Key aspects of MANETs are their ability to self-assemble, where new nodes can quickly join and communicate with other nodes on the network, and self-heal, which means the network can continue to function with nodes leaving the network.</a:t>
            </a:r>
          </a:p>
          <a:p>
            <a:endParaRPr lang="en-US" dirty="0"/>
          </a:p>
          <a:p>
            <a:r>
              <a:rPr lang="en-US" dirty="0"/>
              <a:t>Mesh networking is a non-hierarchical type of networking where nodes relay data until it gets to its destination. There are two major types of mesh networking: routed and flooded. </a:t>
            </a:r>
          </a:p>
        </p:txBody>
      </p:sp>
      <p:sp>
        <p:nvSpPr>
          <p:cNvPr id="4" name="Slide Number Placeholder 3"/>
          <p:cNvSpPr>
            <a:spLocks noGrp="1"/>
          </p:cNvSpPr>
          <p:nvPr>
            <p:ph type="sldNum" sz="quarter" idx="5"/>
          </p:nvPr>
        </p:nvSpPr>
        <p:spPr/>
        <p:txBody>
          <a:bodyPr/>
          <a:lstStyle/>
          <a:p>
            <a:fld id="{FAEA8DE4-F895-4027-A19A-0331AE82D758}" type="slidenum">
              <a:rPr lang="en-US" smtClean="0"/>
              <a:t>4</a:t>
            </a:fld>
            <a:endParaRPr lang="en-US"/>
          </a:p>
        </p:txBody>
      </p:sp>
    </p:spTree>
    <p:extLst>
      <p:ext uri="{BB962C8B-B14F-4D97-AF65-F5344CB8AC3E}">
        <p14:creationId xmlns:p14="http://schemas.microsoft.com/office/powerpoint/2010/main" val="139654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routed mesh networks, nodes repeat data along a predetermined route. For node-to-node communications, this is more efficient, as it eliminates redundant communications. It also can increase the aggregate capacity of the network, as multiple nodes can communicate different data at the same time. A major challenge with routed networks, especially in the context of MANETs, is building and re-building routes as nodes enter and leave the network. For large hop counts (e.g., six or more), building routes can become intractable. Building and rebuilding routes typically requires additional mesh network traffic to allow nodes to discover their neighbors in order to keep their routes up to date.</a:t>
            </a:r>
          </a:p>
          <a:p>
            <a:endParaRPr lang="en-US" dirty="0"/>
          </a:p>
          <a:p>
            <a:r>
              <a:rPr lang="en-US" dirty="0"/>
              <a:t>In flooded mesh networks, every node repeats every message it receives. Doing this vastly simplifies conveying data to its destination, as there is no need to constantly discover and rebuild routing tables. As a result, self-healing is straightforward to implement. Another benefit it provides is that the redundant communications provides “backup” communications that can improve reliability.</a:t>
            </a:r>
          </a:p>
          <a:p>
            <a:endParaRPr lang="en-US" dirty="0"/>
          </a:p>
          <a:p>
            <a:r>
              <a:rPr lang="en-US" dirty="0"/>
              <a:t>While flooding is good for multicast and other one-to-many communications, it is inefficient for point-to-point communications. </a:t>
            </a:r>
          </a:p>
          <a:p>
            <a:endParaRPr lang="en-US" dirty="0"/>
          </a:p>
          <a:p>
            <a:r>
              <a:rPr lang="en-US" dirty="0"/>
              <a:t>Mesh networks can implement both protocols at the same time. Many times, flooding is used for e.g. broadcast and node discovery messages, while routing is used to move specific data between nodes.</a:t>
            </a:r>
          </a:p>
          <a:p>
            <a:endParaRPr lang="en-US" dirty="0"/>
          </a:p>
          <a:p>
            <a:r>
              <a:rPr lang="en-US" dirty="0"/>
              <a:t>A major problem with flooding (and routing in some cases) in wireless mesh networks is known as the </a:t>
            </a:r>
            <a:r>
              <a:rPr lang="en-US" i="1" dirty="0"/>
              <a:t>broadcast storm problem</a:t>
            </a:r>
            <a:r>
              <a:rPr lang="en-US" i="0" dirty="0"/>
              <a:t>. In the broadcast storm problem, multiple nodes try to communicate at the same time, causing their communications to destructively collide with each other. After collision, the nodes attempt to retransmit the data, and once again destructively collide. This process of nearly-endless collision and retransmitting causes lots of wireless traffic but little actual communication to occur.</a:t>
            </a:r>
          </a:p>
          <a:p>
            <a:endParaRPr lang="en-US" i="0" dirty="0"/>
          </a:p>
          <a:p>
            <a:r>
              <a:rPr lang="en-US" i="0" dirty="0" err="1"/>
              <a:t>Qmesh</a:t>
            </a:r>
            <a:r>
              <a:rPr lang="en-US" i="0" dirty="0"/>
              <a:t> uses </a:t>
            </a:r>
            <a:r>
              <a:rPr lang="en-US" i="1" dirty="0"/>
              <a:t>synchronized flooding</a:t>
            </a:r>
            <a:r>
              <a:rPr lang="en-US" i="0" dirty="0"/>
              <a:t> along with some </a:t>
            </a:r>
            <a:r>
              <a:rPr lang="en-US" i="0" dirty="0" err="1"/>
              <a:t>LoRa</a:t>
            </a:r>
            <a:r>
              <a:rPr lang="en-US" i="0" dirty="0"/>
              <a:t>-based waveform tricks to mitigate the broadcast storm technique. In synchronized flooding, each node repeats a received data packet at a specific time, in this case, all nodes repeat the received packet at the same time. Besides providing a way to mitigate the broadcast storm problem (which I will discuss later), it also provides a way for the low-latency streaming bandwidth needed for real-time voice.</a:t>
            </a:r>
            <a:endParaRPr lang="en-US" dirty="0"/>
          </a:p>
          <a:p>
            <a:endParaRPr lang="en-US" dirty="0"/>
          </a:p>
        </p:txBody>
      </p:sp>
      <p:sp>
        <p:nvSpPr>
          <p:cNvPr id="4" name="Slide Number Placeholder 3"/>
          <p:cNvSpPr>
            <a:spLocks noGrp="1"/>
          </p:cNvSpPr>
          <p:nvPr>
            <p:ph type="sldNum" sz="quarter" idx="5"/>
          </p:nvPr>
        </p:nvSpPr>
        <p:spPr/>
        <p:txBody>
          <a:bodyPr/>
          <a:lstStyle/>
          <a:p>
            <a:fld id="{FAEA8DE4-F895-4027-A19A-0331AE82D758}" type="slidenum">
              <a:rPr lang="en-US" smtClean="0"/>
              <a:t>5</a:t>
            </a:fld>
            <a:endParaRPr lang="en-US"/>
          </a:p>
        </p:txBody>
      </p:sp>
    </p:spTree>
    <p:extLst>
      <p:ext uri="{BB962C8B-B14F-4D97-AF65-F5344CB8AC3E}">
        <p14:creationId xmlns:p14="http://schemas.microsoft.com/office/powerpoint/2010/main" val="2324715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synchronized flooding.</a:t>
            </a:r>
          </a:p>
          <a:p>
            <a:endParaRPr lang="en-US" dirty="0"/>
          </a:p>
          <a:p>
            <a:r>
              <a:rPr lang="en-US" dirty="0"/>
              <a:t>At time=0, the originating node produces a packet. This packet is received by the two adjacent nodes. At the next time interval, these nodes will simultaneously retransmit the received data, which will then in turn be received by the final nodes. These nodes will then repeat the packet at the subsequent time interval.</a:t>
            </a:r>
          </a:p>
        </p:txBody>
      </p:sp>
      <p:sp>
        <p:nvSpPr>
          <p:cNvPr id="4" name="Slide Number Placeholder 3"/>
          <p:cNvSpPr>
            <a:spLocks noGrp="1"/>
          </p:cNvSpPr>
          <p:nvPr>
            <p:ph type="sldNum" sz="quarter" idx="5"/>
          </p:nvPr>
        </p:nvSpPr>
        <p:spPr/>
        <p:txBody>
          <a:bodyPr/>
          <a:lstStyle/>
          <a:p>
            <a:fld id="{FAEA8DE4-F895-4027-A19A-0331AE82D758}" type="slidenum">
              <a:rPr lang="en-US" smtClean="0"/>
              <a:t>6</a:t>
            </a:fld>
            <a:endParaRPr lang="en-US"/>
          </a:p>
        </p:txBody>
      </p:sp>
    </p:spTree>
    <p:extLst>
      <p:ext uri="{BB962C8B-B14F-4D97-AF65-F5344CB8AC3E}">
        <p14:creationId xmlns:p14="http://schemas.microsoft.com/office/powerpoint/2010/main" val="840211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time to provide a background on </a:t>
            </a:r>
            <a:r>
              <a:rPr lang="en-US" dirty="0" err="1"/>
              <a:t>LoRa</a:t>
            </a:r>
            <a:r>
              <a:rPr lang="en-US" dirty="0"/>
              <a:t>.</a:t>
            </a:r>
          </a:p>
          <a:p>
            <a:endParaRPr lang="en-US" dirty="0"/>
          </a:p>
          <a:p>
            <a:r>
              <a:rPr lang="en-US" dirty="0" err="1"/>
              <a:t>LoRa</a:t>
            </a:r>
            <a:r>
              <a:rPr lang="en-US" dirty="0"/>
              <a:t> is </a:t>
            </a:r>
            <a:r>
              <a:rPr lang="en-US" dirty="0" err="1"/>
              <a:t>Semtech’s</a:t>
            </a:r>
            <a:r>
              <a:rPr lang="en-US" dirty="0"/>
              <a:t> proprietary implementation of Chirp Spread Spectrum (CSS). </a:t>
            </a:r>
            <a:r>
              <a:rPr lang="en-US" dirty="0" err="1"/>
              <a:t>LoRa</a:t>
            </a:r>
            <a:r>
              <a:rPr lang="en-US" dirty="0"/>
              <a:t> is designed for low-power, Internet-of-Things-like devices, such as wireless sensor nodes. The most common use of </a:t>
            </a:r>
            <a:r>
              <a:rPr lang="en-US" dirty="0" err="1"/>
              <a:t>LoRa</a:t>
            </a:r>
            <a:r>
              <a:rPr lang="en-US" dirty="0"/>
              <a:t> is to implement the Low Power Wide Area Network protocol called </a:t>
            </a:r>
            <a:r>
              <a:rPr lang="en-US" dirty="0" err="1"/>
              <a:t>LoRaWAN</a:t>
            </a:r>
            <a:r>
              <a:rPr lang="en-US" dirty="0"/>
              <a:t>.</a:t>
            </a:r>
          </a:p>
          <a:p>
            <a:endParaRPr lang="en-US" dirty="0"/>
          </a:p>
          <a:p>
            <a:r>
              <a:rPr lang="en-US" dirty="0"/>
              <a:t>A major benefit of </a:t>
            </a:r>
            <a:r>
              <a:rPr lang="en-US" dirty="0" err="1"/>
              <a:t>LoRa’s</a:t>
            </a:r>
            <a:r>
              <a:rPr lang="en-US" dirty="0"/>
              <a:t> chirp spread spectrum is that it provides additional processing gain vs. other modulation forms such as FSK and PSK. As an example, at roughly 1200bps, </a:t>
            </a:r>
            <a:r>
              <a:rPr lang="en-US" dirty="0" err="1"/>
              <a:t>LoRa</a:t>
            </a:r>
            <a:r>
              <a:rPr lang="en-US" dirty="0"/>
              <a:t> enjoys a 9dB receive sensitivity improvement versus FSK. Depending on the specific </a:t>
            </a:r>
            <a:r>
              <a:rPr lang="en-US" dirty="0" err="1"/>
              <a:t>LoRa</a:t>
            </a:r>
            <a:r>
              <a:rPr lang="en-US" dirty="0"/>
              <a:t> chipset used, </a:t>
            </a:r>
            <a:r>
              <a:rPr lang="en-US" dirty="0" err="1"/>
              <a:t>LoRa</a:t>
            </a:r>
            <a:r>
              <a:rPr lang="en-US" dirty="0"/>
              <a:t> can support bitrates of up to 62500bps.</a:t>
            </a:r>
          </a:p>
          <a:p>
            <a:endParaRPr lang="en-US" dirty="0"/>
          </a:p>
          <a:p>
            <a:r>
              <a:rPr lang="en-US" dirty="0"/>
              <a:t>In terms of product support, </a:t>
            </a:r>
            <a:r>
              <a:rPr lang="en-US" dirty="0" err="1"/>
              <a:t>LoRa</a:t>
            </a:r>
            <a:r>
              <a:rPr lang="en-US" dirty="0"/>
              <a:t> is becoming increasingly popular as the </a:t>
            </a:r>
            <a:r>
              <a:rPr lang="en-US" dirty="0" err="1"/>
              <a:t>LoRaWAN</a:t>
            </a:r>
            <a:r>
              <a:rPr lang="en-US" dirty="0"/>
              <a:t> LPWAN standard becomes more popular. Many companies make </a:t>
            </a:r>
            <a:r>
              <a:rPr lang="en-US" dirty="0" err="1"/>
              <a:t>LoRa</a:t>
            </a:r>
            <a:r>
              <a:rPr lang="en-US" dirty="0"/>
              <a:t> modules for integration into other designs. The most commonly-supported amateur radio bands are the 33cm band and 70cm band.</a:t>
            </a:r>
          </a:p>
        </p:txBody>
      </p:sp>
      <p:sp>
        <p:nvSpPr>
          <p:cNvPr id="4" name="Slide Number Placeholder 3"/>
          <p:cNvSpPr>
            <a:spLocks noGrp="1"/>
          </p:cNvSpPr>
          <p:nvPr>
            <p:ph type="sldNum" sz="quarter" idx="5"/>
          </p:nvPr>
        </p:nvSpPr>
        <p:spPr/>
        <p:txBody>
          <a:bodyPr/>
          <a:lstStyle/>
          <a:p>
            <a:fld id="{FAEA8DE4-F895-4027-A19A-0331AE82D758}" type="slidenum">
              <a:rPr lang="en-US" smtClean="0"/>
              <a:t>7</a:t>
            </a:fld>
            <a:endParaRPr lang="en-US"/>
          </a:p>
        </p:txBody>
      </p:sp>
    </p:spTree>
    <p:extLst>
      <p:ext uri="{BB962C8B-B14F-4D97-AF65-F5344CB8AC3E}">
        <p14:creationId xmlns:p14="http://schemas.microsoft.com/office/powerpoint/2010/main" val="168839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LoRa</a:t>
            </a:r>
            <a:r>
              <a:rPr lang="en-US" dirty="0"/>
              <a:t> communications can be parameterized along three major degrees of freedom. </a:t>
            </a:r>
          </a:p>
          <a:p>
            <a:endParaRPr lang="en-US" dirty="0"/>
          </a:p>
          <a:p>
            <a:r>
              <a:rPr lang="en-US" dirty="0"/>
              <a:t>The first one is the Spreading Factor. Each chirp is comprised of a series of very short tones, called chips. The number of chips per chirp is equal to two to the power of the spreading factor. </a:t>
            </a:r>
          </a:p>
          <a:p>
            <a:endParaRPr lang="en-US" dirty="0"/>
          </a:p>
          <a:p>
            <a:r>
              <a:rPr lang="en-US" dirty="0"/>
              <a:t>Higher spreading factors gives higher Rx sensitivity at the expense of a lower data rate. </a:t>
            </a:r>
          </a:p>
          <a:p>
            <a:endParaRPr lang="en-US" dirty="0"/>
          </a:p>
          <a:p>
            <a:r>
              <a:rPr lang="en-US" dirty="0"/>
              <a:t>The next </a:t>
            </a:r>
            <a:r>
              <a:rPr lang="en-US" dirty="0" err="1"/>
              <a:t>LoRa</a:t>
            </a:r>
            <a:r>
              <a:rPr lang="en-US" dirty="0"/>
              <a:t> parameter is the modulated bandwidth. </a:t>
            </a:r>
            <a:r>
              <a:rPr lang="en-US" dirty="0" err="1"/>
              <a:t>LoRa</a:t>
            </a:r>
            <a:r>
              <a:rPr lang="en-US" dirty="0"/>
              <a:t> allows for bandwidths ranging from up to 500KHz all the way down to 7.8KHz. As expected, narrower bandwidths improve receive sensitivity at the expense of bitrate. </a:t>
            </a:r>
          </a:p>
          <a:p>
            <a:endParaRPr lang="en-US" dirty="0"/>
          </a:p>
          <a:p>
            <a:r>
              <a:rPr lang="en-US" dirty="0"/>
              <a:t>The final major parameter is coding rate, which specifies how many redundant bits to use for error correction.</a:t>
            </a:r>
          </a:p>
        </p:txBody>
      </p:sp>
      <p:sp>
        <p:nvSpPr>
          <p:cNvPr id="4" name="Slide Number Placeholder 3"/>
          <p:cNvSpPr>
            <a:spLocks noGrp="1"/>
          </p:cNvSpPr>
          <p:nvPr>
            <p:ph type="sldNum" sz="quarter" idx="5"/>
          </p:nvPr>
        </p:nvSpPr>
        <p:spPr/>
        <p:txBody>
          <a:bodyPr/>
          <a:lstStyle/>
          <a:p>
            <a:fld id="{FAEA8DE4-F895-4027-A19A-0331AE82D758}" type="slidenum">
              <a:rPr lang="en-US" smtClean="0"/>
              <a:t>8</a:t>
            </a:fld>
            <a:endParaRPr lang="en-US"/>
          </a:p>
        </p:txBody>
      </p:sp>
    </p:spTree>
    <p:extLst>
      <p:ext uri="{BB962C8B-B14F-4D97-AF65-F5344CB8AC3E}">
        <p14:creationId xmlns:p14="http://schemas.microsoft.com/office/powerpoint/2010/main" val="314654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a:t>
            </a:r>
            <a:r>
              <a:rPr lang="en-US" dirty="0" err="1"/>
              <a:t>Qmesh’s</a:t>
            </a:r>
            <a:r>
              <a:rPr lang="en-US" dirty="0"/>
              <a:t> protocol is the Capture effect.</a:t>
            </a:r>
          </a:p>
          <a:p>
            <a:endParaRPr lang="en-US" dirty="0"/>
          </a:p>
          <a:p>
            <a:r>
              <a:rPr lang="en-US" dirty="0"/>
              <a:t>The capture effect is where a receiver, upon receiving multiple simultaneous signals, only receives, or </a:t>
            </a:r>
            <a:r>
              <a:rPr lang="en-US" i="1" dirty="0"/>
              <a:t>captures</a:t>
            </a:r>
            <a:r>
              <a:rPr lang="en-US" i="0" dirty="0"/>
              <a:t>, the strongest signal. Receivers that capture signals are generally needed for wireless protocols that operate in unlicensed bands like Wi-Fi and Bluetooth due to the need to coexist with other transmitters in the area. </a:t>
            </a:r>
          </a:p>
          <a:p>
            <a:endParaRPr lang="en-US" i="0" dirty="0"/>
          </a:p>
          <a:p>
            <a:r>
              <a:rPr lang="en-US" i="0" dirty="0"/>
              <a:t>It is important to note that </a:t>
            </a:r>
            <a:r>
              <a:rPr lang="en-US" i="0" dirty="0" err="1"/>
              <a:t>LoRa</a:t>
            </a:r>
            <a:r>
              <a:rPr lang="en-US" i="0" dirty="0"/>
              <a:t> is a constant-envelope modulation scheme that </a:t>
            </a:r>
            <a:r>
              <a:rPr lang="en-US" i="1" dirty="0"/>
              <a:t>does</a:t>
            </a:r>
            <a:r>
              <a:rPr lang="en-US" i="0" dirty="0"/>
              <a:t> experience the capture effect.</a:t>
            </a:r>
          </a:p>
        </p:txBody>
      </p:sp>
      <p:sp>
        <p:nvSpPr>
          <p:cNvPr id="4" name="Slide Number Placeholder 3"/>
          <p:cNvSpPr>
            <a:spLocks noGrp="1"/>
          </p:cNvSpPr>
          <p:nvPr>
            <p:ph type="sldNum" sz="quarter" idx="5"/>
          </p:nvPr>
        </p:nvSpPr>
        <p:spPr/>
        <p:txBody>
          <a:bodyPr/>
          <a:lstStyle/>
          <a:p>
            <a:fld id="{FAEA8DE4-F895-4027-A19A-0331AE82D758}" type="slidenum">
              <a:rPr lang="en-US" smtClean="0"/>
              <a:t>9</a:t>
            </a:fld>
            <a:endParaRPr lang="en-US"/>
          </a:p>
        </p:txBody>
      </p:sp>
    </p:spTree>
    <p:extLst>
      <p:ext uri="{BB962C8B-B14F-4D97-AF65-F5344CB8AC3E}">
        <p14:creationId xmlns:p14="http://schemas.microsoft.com/office/powerpoint/2010/main" val="309843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8B50EE-289A-4ED9-9639-A7AC9329ED28}" type="datetime1">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235690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3637A5-23A4-4336-9621-09BD9BA1DEAD}" type="datetime1">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321559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F62535-FDD3-4247-9FCC-06FA5366B3A4}" type="datetime1">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375492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8EAF33-D290-4CDC-BC75-491E858D8035}" type="datetime1">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395915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C7C856-8173-438A-972B-F30E9BDE5969}" type="datetime1">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54407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D8F41B-D5D0-447E-90C5-F6F414C6FED9}" type="datetime1">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239768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6E7E03-71BC-46F7-B46B-AD329A0E56E7}" type="datetime1">
              <a:rPr lang="en-US" smtClean="0"/>
              <a:t>9/4/2020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142213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77B3F5-7D2B-4D9A-9A90-660AF2E2981F}" type="datetime1">
              <a:rPr lang="en-US" smtClean="0"/>
              <a:t>9/4/2020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1254672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1FADB-F021-4567-A4CA-1DFAEFF233B1}" type="datetime1">
              <a:rPr lang="en-US" smtClean="0"/>
              <a:t>9/4/2020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246171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1227D3-5536-4115-8BA8-5FA579D922EB}" type="datetime1">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184404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BC5F8F-F9A0-4D3F-83E1-83B24B7F58BB}" type="datetime1">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D9D84-D74F-4899-8102-04B1EFA86660}" type="slidenum">
              <a:rPr lang="en-US" smtClean="0"/>
              <a:t>‹#›</a:t>
            </a:fld>
            <a:endParaRPr lang="en-US"/>
          </a:p>
        </p:txBody>
      </p:sp>
    </p:spTree>
    <p:extLst>
      <p:ext uri="{BB962C8B-B14F-4D97-AF65-F5344CB8AC3E}">
        <p14:creationId xmlns:p14="http://schemas.microsoft.com/office/powerpoint/2010/main" val="33461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56289-9E31-44CB-821B-F057356DE22B}" type="datetime1">
              <a:rPr lang="en-US" smtClean="0"/>
              <a:t>9/4/2020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D9D84-D74F-4899-8102-04B1EFA86660}" type="slidenum">
              <a:rPr lang="en-US" smtClean="0"/>
              <a:t>‹#›</a:t>
            </a:fld>
            <a:endParaRPr lang="en-US"/>
          </a:p>
        </p:txBody>
      </p:sp>
    </p:spTree>
    <p:extLst>
      <p:ext uri="{BB962C8B-B14F-4D97-AF65-F5344CB8AC3E}">
        <p14:creationId xmlns:p14="http://schemas.microsoft.com/office/powerpoint/2010/main" val="37649815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3.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mailto:Daniel.fay@gmail.com" TargetMode="External"/><Relationship Id="rId3" Type="http://schemas.openxmlformats.org/officeDocument/2006/relationships/slideLayout" Target="../slideLayouts/slideLayout2.xml"/><Relationship Id="rId7" Type="http://schemas.openxmlformats.org/officeDocument/2006/relationships/hyperlink" Target="https://faydrus.wordpress.com/"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hackaday.io/project/161491-lora-based-voice-mesh-network" TargetMode="External"/><Relationship Id="rId11" Type="http://schemas.openxmlformats.org/officeDocument/2006/relationships/image" Target="../media/image1.png"/><Relationship Id="rId5" Type="http://schemas.openxmlformats.org/officeDocument/2006/relationships/hyperlink" Target="https://github.com/faydr/QMesh" TargetMode="External"/><Relationship Id="rId10" Type="http://schemas.openxmlformats.org/officeDocument/2006/relationships/hyperlink" Target="mailto:kg5vby@arrl.net" TargetMode="External"/><Relationship Id="rId4" Type="http://schemas.openxmlformats.org/officeDocument/2006/relationships/notesSlide" Target="../notesSlides/notesSlide24.xml"/><Relationship Id="rId9" Type="http://schemas.openxmlformats.org/officeDocument/2006/relationships/hyperlink" Target="mailto:niel.fay@gmail.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blog.particle.io/2018/04/28/how-to-build-a-wireless-mesh-network/"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digikey.com/en/articles/techzone/2016/nov/lorawan-part-1-15-km-wireless-10-year-battery-life-iot" TargetMode="External"/><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C839-C102-45D4-AD1A-AB762D2CC32C}"/>
              </a:ext>
            </a:extLst>
          </p:cNvPr>
          <p:cNvSpPr>
            <a:spLocks noGrp="1"/>
          </p:cNvSpPr>
          <p:nvPr>
            <p:ph type="ctrTitle"/>
          </p:nvPr>
        </p:nvSpPr>
        <p:spPr/>
        <p:txBody>
          <a:bodyPr>
            <a:normAutofit fontScale="90000"/>
          </a:bodyPr>
          <a:lstStyle/>
          <a:p>
            <a:r>
              <a:rPr lang="en-US" dirty="0"/>
              <a:t>QMesh: A long-range, low-cost wireless mesh network for digital voice communications</a:t>
            </a:r>
          </a:p>
        </p:txBody>
      </p:sp>
      <p:sp>
        <p:nvSpPr>
          <p:cNvPr id="3" name="Subtitle 2">
            <a:extLst>
              <a:ext uri="{FF2B5EF4-FFF2-40B4-BE49-F238E27FC236}">
                <a16:creationId xmlns:a16="http://schemas.microsoft.com/office/drawing/2014/main" id="{D3DA9566-513C-4282-A5F7-4E613559E4B9}"/>
              </a:ext>
            </a:extLst>
          </p:cNvPr>
          <p:cNvSpPr>
            <a:spLocks noGrp="1"/>
          </p:cNvSpPr>
          <p:nvPr>
            <p:ph type="subTitle" idx="1"/>
          </p:nvPr>
        </p:nvSpPr>
        <p:spPr/>
        <p:txBody>
          <a:bodyPr>
            <a:normAutofit lnSpcReduction="10000"/>
          </a:bodyPr>
          <a:lstStyle/>
          <a:p>
            <a:endParaRPr lang="en-US" sz="3200" dirty="0"/>
          </a:p>
          <a:p>
            <a:r>
              <a:rPr lang="en-US" sz="3200" dirty="0"/>
              <a:t>Dan Fay, KG5VBY</a:t>
            </a:r>
          </a:p>
          <a:p>
            <a:r>
              <a:rPr lang="en-US" sz="3200" i="1" dirty="0"/>
              <a:t>TAPR DCC 2020</a:t>
            </a:r>
          </a:p>
        </p:txBody>
      </p:sp>
      <p:sp>
        <p:nvSpPr>
          <p:cNvPr id="4" name="Footer Placeholder 3">
            <a:extLst>
              <a:ext uri="{FF2B5EF4-FFF2-40B4-BE49-F238E27FC236}">
                <a16:creationId xmlns:a16="http://schemas.microsoft.com/office/drawing/2014/main" id="{114B8617-E319-499A-BB5A-FDE8E89E785F}"/>
              </a:ext>
            </a:extLst>
          </p:cNvPr>
          <p:cNvSpPr>
            <a:spLocks noGrp="1"/>
          </p:cNvSpPr>
          <p:nvPr>
            <p:ph type="ftr" sz="quarter" idx="11"/>
          </p:nvPr>
        </p:nvSpPr>
        <p:spPr/>
        <p:txBody>
          <a:bodyPr/>
          <a:lstStyle/>
          <a:p>
            <a:endParaRPr lang="en-US"/>
          </a:p>
        </p:txBody>
      </p:sp>
      <p:pic>
        <p:nvPicPr>
          <p:cNvPr id="7" name="Audio 6">
            <a:hlinkClick r:id="" action="ppaction://media"/>
            <a:extLst>
              <a:ext uri="{FF2B5EF4-FFF2-40B4-BE49-F238E27FC236}">
                <a16:creationId xmlns:a16="http://schemas.microsoft.com/office/drawing/2014/main" id="{319E24E4-6D89-45C0-8614-0E620DC0C8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0777004"/>
      </p:ext>
    </p:extLst>
  </p:cSld>
  <p:clrMapOvr>
    <a:masterClrMapping/>
  </p:clrMapOvr>
  <mc:AlternateContent xmlns:mc="http://schemas.openxmlformats.org/markup-compatibility/2006">
    <mc:Choice xmlns:p14="http://schemas.microsoft.com/office/powerpoint/2010/main" Requires="p14">
      <p:transition spd="slow" p14:dur="2000" advTm="15419"/>
    </mc:Choice>
    <mc:Fallback>
      <p:transition spd="slow" advTm="15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Using the Capture Effect</a:t>
            </a:r>
          </a:p>
        </p:txBody>
      </p:sp>
      <p:sp>
        <p:nvSpPr>
          <p:cNvPr id="3" name="Content Placeholder 2">
            <a:extLst>
              <a:ext uri="{FF2B5EF4-FFF2-40B4-BE49-F238E27FC236}">
                <a16:creationId xmlns:a16="http://schemas.microsoft.com/office/drawing/2014/main" id="{8446C7DC-9DD6-4980-9219-C22EE9F9E689}"/>
              </a:ext>
            </a:extLst>
          </p:cNvPr>
          <p:cNvSpPr>
            <a:spLocks noGrp="1"/>
          </p:cNvSpPr>
          <p:nvPr>
            <p:ph idx="1"/>
          </p:nvPr>
        </p:nvSpPr>
        <p:spPr/>
        <p:txBody>
          <a:bodyPr/>
          <a:lstStyle/>
          <a:p>
            <a:r>
              <a:rPr lang="en-US" dirty="0"/>
              <a:t>Capture effect means that we can successfully receive collisions if the colliding packets are far enough apart in received power</a:t>
            </a:r>
          </a:p>
          <a:p>
            <a:r>
              <a:rPr lang="en-US" dirty="0"/>
              <a:t>Can leverage capture effect to make synchronized flooded protocols work without everyone interfering with each other</a:t>
            </a:r>
          </a:p>
          <a:p>
            <a:r>
              <a:rPr lang="en-US" dirty="0"/>
              <a:t>Tricky to do with FSK, need some sort of phase dithering with good forward error correction (need SDR or custom radio)</a:t>
            </a:r>
          </a:p>
          <a:p>
            <a:r>
              <a:rPr lang="en-US" dirty="0"/>
              <a:t>Easier to do with spread spectrum</a:t>
            </a:r>
          </a:p>
          <a:p>
            <a:pPr lvl="1"/>
            <a:r>
              <a:rPr lang="en-US" dirty="0"/>
              <a:t>Glossy Project (academic) used DSSS in 802.15.4 </a:t>
            </a:r>
          </a:p>
          <a:p>
            <a:pPr lvl="1"/>
            <a:r>
              <a:rPr lang="en-US" dirty="0"/>
              <a:t>Later work has looked at doing the same with LoRa</a:t>
            </a:r>
          </a:p>
          <a:p>
            <a:pPr lvl="1"/>
            <a:endParaRPr lang="en-US" dirty="0"/>
          </a:p>
        </p:txBody>
      </p:sp>
      <p:sp>
        <p:nvSpPr>
          <p:cNvPr id="4" name="Footer Placeholder 3">
            <a:extLst>
              <a:ext uri="{FF2B5EF4-FFF2-40B4-BE49-F238E27FC236}">
                <a16:creationId xmlns:a16="http://schemas.microsoft.com/office/drawing/2014/main" id="{DBE33172-9511-49D7-AFA0-2783645D7D2A}"/>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5D3838EA-CA20-4AD7-A251-1BD7BD80E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8807972"/>
      </p:ext>
    </p:extLst>
  </p:cSld>
  <p:clrMapOvr>
    <a:masterClrMapping/>
  </p:clrMapOvr>
  <mc:AlternateContent xmlns:mc="http://schemas.openxmlformats.org/markup-compatibility/2006">
    <mc:Choice xmlns:p14="http://schemas.microsoft.com/office/powerpoint/2010/main" Requires="p14">
      <p:transition spd="slow" p14:dur="2000" advTm="39387"/>
    </mc:Choice>
    <mc:Fallback>
      <p:transition spd="slow" advTm="39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Increasing Capture Success with LoRa</a:t>
            </a:r>
          </a:p>
        </p:txBody>
      </p:sp>
      <p:sp>
        <p:nvSpPr>
          <p:cNvPr id="3" name="Content Placeholder 2">
            <a:extLst>
              <a:ext uri="{FF2B5EF4-FFF2-40B4-BE49-F238E27FC236}">
                <a16:creationId xmlns:a16="http://schemas.microsoft.com/office/drawing/2014/main" id="{8446C7DC-9DD6-4980-9219-C22EE9F9E689}"/>
              </a:ext>
            </a:extLst>
          </p:cNvPr>
          <p:cNvSpPr>
            <a:spLocks noGrp="1"/>
          </p:cNvSpPr>
          <p:nvPr>
            <p:ph idx="1"/>
          </p:nvPr>
        </p:nvSpPr>
        <p:spPr>
          <a:xfrm>
            <a:off x="838200" y="1483112"/>
            <a:ext cx="10515600" cy="5009763"/>
          </a:xfrm>
        </p:spPr>
        <p:txBody>
          <a:bodyPr>
            <a:normAutofit fontScale="92500" lnSpcReduction="20000"/>
          </a:bodyPr>
          <a:lstStyle/>
          <a:p>
            <a:r>
              <a:rPr lang="en-US" dirty="0"/>
              <a:t>Basically, “spread out” the overlapping </a:t>
            </a:r>
            <a:r>
              <a:rPr lang="en-US" dirty="0" err="1"/>
              <a:t>LoRa</a:t>
            </a:r>
            <a:r>
              <a:rPr lang="en-US" dirty="0"/>
              <a:t> signals so they interfere less with each other</a:t>
            </a:r>
          </a:p>
          <a:p>
            <a:r>
              <a:rPr lang="en-US" dirty="0" err="1"/>
              <a:t>LoRa</a:t>
            </a:r>
            <a:r>
              <a:rPr lang="en-US" dirty="0"/>
              <a:t> has some features we can use to increase the likelihood of successful capture</a:t>
            </a:r>
          </a:p>
          <a:p>
            <a:pPr lvl="1"/>
            <a:r>
              <a:rPr lang="en-US" dirty="0"/>
              <a:t>Frequency separation between chips</a:t>
            </a:r>
          </a:p>
          <a:p>
            <a:pPr lvl="1"/>
            <a:r>
              <a:rPr lang="en-US" dirty="0"/>
              <a:t>Low chirp (symbol) rate</a:t>
            </a:r>
          </a:p>
          <a:p>
            <a:pPr lvl="1"/>
            <a:r>
              <a:rPr lang="en-US" dirty="0"/>
              <a:t>Tolerance of frequency error (up to +/- 25% of the LoRa bandwidth)</a:t>
            </a:r>
          </a:p>
          <a:p>
            <a:r>
              <a:rPr lang="en-US" dirty="0"/>
              <a:t>Randomly “wobble” the frequency</a:t>
            </a:r>
          </a:p>
          <a:p>
            <a:pPr lvl="1"/>
            <a:r>
              <a:rPr lang="en-US" dirty="0"/>
              <a:t>Can put chips “between” each other</a:t>
            </a:r>
          </a:p>
          <a:p>
            <a:pPr lvl="1"/>
            <a:r>
              <a:rPr lang="en-US" dirty="0"/>
              <a:t>Shift chirps around so that they don’t overlap in time/frequency</a:t>
            </a:r>
          </a:p>
          <a:p>
            <a:r>
              <a:rPr lang="en-US" dirty="0"/>
              <a:t>Can also shift things around by adding a timing offset</a:t>
            </a:r>
          </a:p>
          <a:p>
            <a:pPr lvl="1"/>
            <a:r>
              <a:rPr lang="en-US" dirty="0"/>
              <a:t>Need to encode timing offset within the packet so that the next node can compensate</a:t>
            </a:r>
          </a:p>
          <a:p>
            <a:pPr lvl="1"/>
            <a:r>
              <a:rPr lang="en-US" dirty="0"/>
              <a:t>Can’t shift timing more than half a symbol -- receiver locks onto weaker packet first, then gets drowned out by stronger packet coming in later</a:t>
            </a:r>
          </a:p>
          <a:p>
            <a:pPr lvl="1"/>
            <a:endParaRPr lang="en-US" dirty="0"/>
          </a:p>
        </p:txBody>
      </p:sp>
      <p:sp>
        <p:nvSpPr>
          <p:cNvPr id="4" name="Footer Placeholder 3">
            <a:extLst>
              <a:ext uri="{FF2B5EF4-FFF2-40B4-BE49-F238E27FC236}">
                <a16:creationId xmlns:a16="http://schemas.microsoft.com/office/drawing/2014/main" id="{5AA0C2EC-1D18-4DE7-8184-3DCD5CAAACE7}"/>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2442E543-8CA7-4A41-B088-7F205F0561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38324322"/>
      </p:ext>
    </p:extLst>
  </p:cSld>
  <p:clrMapOvr>
    <a:masterClrMapping/>
  </p:clrMapOvr>
  <mc:AlternateContent xmlns:mc="http://schemas.openxmlformats.org/markup-compatibility/2006">
    <mc:Choice xmlns:p14="http://schemas.microsoft.com/office/powerpoint/2010/main" Requires="p14">
      <p:transition spd="slow" p14:dur="2000" advTm="71610"/>
    </mc:Choice>
    <mc:Fallback>
      <p:transition spd="slow" advTm="7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Chip-Level </a:t>
            </a:r>
            <a:r>
              <a:rPr lang="en-US" dirty="0" err="1"/>
              <a:t>LoRa</a:t>
            </a:r>
            <a:r>
              <a:rPr lang="en-US" dirty="0"/>
              <a:t> Overlap Reduction</a:t>
            </a:r>
          </a:p>
        </p:txBody>
      </p:sp>
      <p:grpSp>
        <p:nvGrpSpPr>
          <p:cNvPr id="17" name="Group 16">
            <a:extLst>
              <a:ext uri="{FF2B5EF4-FFF2-40B4-BE49-F238E27FC236}">
                <a16:creationId xmlns:a16="http://schemas.microsoft.com/office/drawing/2014/main" id="{FC7E1469-790F-4A93-B0FE-79052902BC9B}"/>
              </a:ext>
            </a:extLst>
          </p:cNvPr>
          <p:cNvGrpSpPr/>
          <p:nvPr/>
        </p:nvGrpSpPr>
        <p:grpSpPr>
          <a:xfrm>
            <a:off x="615175" y="1626704"/>
            <a:ext cx="3200107" cy="5189336"/>
            <a:chOff x="615175" y="1626704"/>
            <a:chExt cx="3200107" cy="5189336"/>
          </a:xfrm>
        </p:grpSpPr>
        <p:sp>
          <p:nvSpPr>
            <p:cNvPr id="11" name="TextBox 10">
              <a:extLst>
                <a:ext uri="{FF2B5EF4-FFF2-40B4-BE49-F238E27FC236}">
                  <a16:creationId xmlns:a16="http://schemas.microsoft.com/office/drawing/2014/main" id="{176902FB-DD78-429B-98B2-BEE55A74DEE8}"/>
                </a:ext>
              </a:extLst>
            </p:cNvPr>
            <p:cNvSpPr txBox="1"/>
            <p:nvPr/>
          </p:nvSpPr>
          <p:spPr>
            <a:xfrm>
              <a:off x="615175" y="6169709"/>
              <a:ext cx="3200107" cy="646331"/>
            </a:xfrm>
            <a:prstGeom prst="rect">
              <a:avLst/>
            </a:prstGeom>
            <a:noFill/>
          </p:spPr>
          <p:txBody>
            <a:bodyPr wrap="none" rtlCol="0">
              <a:spAutoFit/>
            </a:bodyPr>
            <a:lstStyle/>
            <a:p>
              <a:pPr algn="ctr"/>
              <a:r>
                <a:rPr lang="en-US" i="1" dirty="0"/>
                <a:t>Two LoRa signals on completely </a:t>
              </a:r>
            </a:p>
            <a:p>
              <a:pPr algn="ctr"/>
              <a:r>
                <a:rPr lang="en-US" i="1" dirty="0"/>
                <a:t>Different channels</a:t>
              </a:r>
            </a:p>
          </p:txBody>
        </p:sp>
        <p:pic>
          <p:nvPicPr>
            <p:cNvPr id="4" name="Picture 3" descr="A picture containing black, light, dark, sitting&#10;&#10;Description automatically generated">
              <a:extLst>
                <a:ext uri="{FF2B5EF4-FFF2-40B4-BE49-F238E27FC236}">
                  <a16:creationId xmlns:a16="http://schemas.microsoft.com/office/drawing/2014/main" id="{5E98A379-B839-46EF-BF1D-768D9BE4CCB7}"/>
                </a:ext>
              </a:extLst>
            </p:cNvPr>
            <p:cNvPicPr>
              <a:picLocks noChangeAspect="1"/>
            </p:cNvPicPr>
            <p:nvPr/>
          </p:nvPicPr>
          <p:blipFill rotWithShape="1">
            <a:blip r:embed="rId5">
              <a:extLst>
                <a:ext uri="{28A0092B-C50C-407E-A947-70E740481C1C}">
                  <a14:useLocalDpi xmlns:a14="http://schemas.microsoft.com/office/drawing/2010/main" val="0"/>
                </a:ext>
              </a:extLst>
            </a:blip>
            <a:srcRect l="14391" r="48364" b="50167"/>
            <a:stretch/>
          </p:blipFill>
          <p:spPr>
            <a:xfrm>
              <a:off x="928095" y="1626704"/>
              <a:ext cx="2605348" cy="4511162"/>
            </a:xfrm>
            <a:prstGeom prst="rect">
              <a:avLst/>
            </a:prstGeom>
          </p:spPr>
        </p:pic>
      </p:grpSp>
      <p:grpSp>
        <p:nvGrpSpPr>
          <p:cNvPr id="22" name="Group 21">
            <a:extLst>
              <a:ext uri="{FF2B5EF4-FFF2-40B4-BE49-F238E27FC236}">
                <a16:creationId xmlns:a16="http://schemas.microsoft.com/office/drawing/2014/main" id="{BCD1C37A-D156-4536-8DEA-2F28C80C6671}"/>
              </a:ext>
            </a:extLst>
          </p:cNvPr>
          <p:cNvGrpSpPr/>
          <p:nvPr/>
        </p:nvGrpSpPr>
        <p:grpSpPr>
          <a:xfrm>
            <a:off x="5097099" y="1527051"/>
            <a:ext cx="2120452" cy="5299984"/>
            <a:chOff x="4060034" y="1527051"/>
            <a:chExt cx="2120452" cy="5299984"/>
          </a:xfrm>
        </p:grpSpPr>
        <p:sp>
          <p:nvSpPr>
            <p:cNvPr id="12" name="TextBox 11">
              <a:extLst>
                <a:ext uri="{FF2B5EF4-FFF2-40B4-BE49-F238E27FC236}">
                  <a16:creationId xmlns:a16="http://schemas.microsoft.com/office/drawing/2014/main" id="{9ECC9B27-42E7-4656-AB9F-70BCF4A9458E}"/>
                </a:ext>
              </a:extLst>
            </p:cNvPr>
            <p:cNvSpPr txBox="1"/>
            <p:nvPr/>
          </p:nvSpPr>
          <p:spPr>
            <a:xfrm>
              <a:off x="4060034" y="6180704"/>
              <a:ext cx="2120452" cy="646331"/>
            </a:xfrm>
            <a:prstGeom prst="rect">
              <a:avLst/>
            </a:prstGeom>
            <a:noFill/>
          </p:spPr>
          <p:txBody>
            <a:bodyPr wrap="none" rtlCol="0">
              <a:spAutoFit/>
            </a:bodyPr>
            <a:lstStyle/>
            <a:p>
              <a:pPr algn="ctr"/>
              <a:r>
                <a:rPr lang="en-US" i="1" dirty="0"/>
                <a:t>Two LoRa signals on </a:t>
              </a:r>
            </a:p>
            <a:p>
              <a:pPr algn="ctr"/>
              <a:r>
                <a:rPr lang="en-US" i="1" dirty="0"/>
                <a:t>the same frequency</a:t>
              </a:r>
            </a:p>
          </p:txBody>
        </p:sp>
        <p:pic>
          <p:nvPicPr>
            <p:cNvPr id="8" name="Picture 7" descr="A picture containing black, dark, white, light&#10;&#10;Description automatically generated">
              <a:extLst>
                <a:ext uri="{FF2B5EF4-FFF2-40B4-BE49-F238E27FC236}">
                  <a16:creationId xmlns:a16="http://schemas.microsoft.com/office/drawing/2014/main" id="{E22FF765-BAD0-4F47-B106-C40349523472}"/>
                </a:ext>
              </a:extLst>
            </p:cNvPr>
            <p:cNvPicPr>
              <a:picLocks noChangeAspect="1"/>
            </p:cNvPicPr>
            <p:nvPr/>
          </p:nvPicPr>
          <p:blipFill rotWithShape="1">
            <a:blip r:embed="rId6">
              <a:extLst>
                <a:ext uri="{28A0092B-C50C-407E-A947-70E740481C1C}">
                  <a14:useLocalDpi xmlns:a14="http://schemas.microsoft.com/office/drawing/2010/main" val="0"/>
                </a:ext>
              </a:extLst>
            </a:blip>
            <a:srcRect l="11580" r="64468" b="48943"/>
            <a:stretch/>
          </p:blipFill>
          <p:spPr>
            <a:xfrm>
              <a:off x="4360337" y="1527051"/>
              <a:ext cx="1675481" cy="4621966"/>
            </a:xfrm>
            <a:prstGeom prst="rect">
              <a:avLst/>
            </a:prstGeom>
          </p:spPr>
        </p:pic>
      </p:grpSp>
      <p:grpSp>
        <p:nvGrpSpPr>
          <p:cNvPr id="23" name="Group 22">
            <a:extLst>
              <a:ext uri="{FF2B5EF4-FFF2-40B4-BE49-F238E27FC236}">
                <a16:creationId xmlns:a16="http://schemas.microsoft.com/office/drawing/2014/main" id="{E4ADDFFD-ED89-4090-828F-94F2D8E5E437}"/>
              </a:ext>
            </a:extLst>
          </p:cNvPr>
          <p:cNvGrpSpPr/>
          <p:nvPr/>
        </p:nvGrpSpPr>
        <p:grpSpPr>
          <a:xfrm>
            <a:off x="8546546" y="1538874"/>
            <a:ext cx="2696251" cy="5270877"/>
            <a:chOff x="6517030" y="1538874"/>
            <a:chExt cx="2696251" cy="5270877"/>
          </a:xfrm>
        </p:grpSpPr>
        <p:sp>
          <p:nvSpPr>
            <p:cNvPr id="13" name="TextBox 12">
              <a:extLst>
                <a:ext uri="{FF2B5EF4-FFF2-40B4-BE49-F238E27FC236}">
                  <a16:creationId xmlns:a16="http://schemas.microsoft.com/office/drawing/2014/main" id="{27923F7B-DF56-4D45-B38E-F51D7FD23B98}"/>
                </a:ext>
              </a:extLst>
            </p:cNvPr>
            <p:cNvSpPr txBox="1"/>
            <p:nvPr/>
          </p:nvSpPr>
          <p:spPr>
            <a:xfrm>
              <a:off x="6517030" y="6163420"/>
              <a:ext cx="2696251" cy="646331"/>
            </a:xfrm>
            <a:prstGeom prst="rect">
              <a:avLst/>
            </a:prstGeom>
            <a:noFill/>
          </p:spPr>
          <p:txBody>
            <a:bodyPr wrap="none" rtlCol="0">
              <a:spAutoFit/>
            </a:bodyPr>
            <a:lstStyle/>
            <a:p>
              <a:pPr algn="ctr"/>
              <a:r>
                <a:rPr lang="en-US" i="1" dirty="0"/>
                <a:t>Two LoRa signals with a</a:t>
              </a:r>
            </a:p>
            <a:p>
              <a:pPr algn="ctr"/>
              <a:r>
                <a:rPr lang="en-US" i="1" dirty="0"/>
                <a:t>very small frequency offset</a:t>
              </a:r>
            </a:p>
          </p:txBody>
        </p:sp>
        <p:pic>
          <p:nvPicPr>
            <p:cNvPr id="16" name="Picture 15" descr="A picture containing black, laptop, dark, sitting&#10;&#10;Description automatically generated">
              <a:extLst>
                <a:ext uri="{FF2B5EF4-FFF2-40B4-BE49-F238E27FC236}">
                  <a16:creationId xmlns:a16="http://schemas.microsoft.com/office/drawing/2014/main" id="{DC0FBE78-D7B5-4DC6-BC81-F321F0BAD109}"/>
                </a:ext>
              </a:extLst>
            </p:cNvPr>
            <p:cNvPicPr>
              <a:picLocks noChangeAspect="1"/>
            </p:cNvPicPr>
            <p:nvPr/>
          </p:nvPicPr>
          <p:blipFill rotWithShape="1">
            <a:blip r:embed="rId7">
              <a:extLst>
                <a:ext uri="{28A0092B-C50C-407E-A947-70E740481C1C}">
                  <a14:useLocalDpi xmlns:a14="http://schemas.microsoft.com/office/drawing/2010/main" val="0"/>
                </a:ext>
              </a:extLst>
            </a:blip>
            <a:srcRect l="12653" r="64201" b="49919"/>
            <a:stretch/>
          </p:blipFill>
          <p:spPr>
            <a:xfrm>
              <a:off x="7051120" y="1538874"/>
              <a:ext cx="1619100" cy="4533613"/>
            </a:xfrm>
            <a:prstGeom prst="rect">
              <a:avLst/>
            </a:prstGeom>
          </p:spPr>
        </p:pic>
      </p:grpSp>
      <p:sp>
        <p:nvSpPr>
          <p:cNvPr id="3" name="Footer Placeholder 2">
            <a:extLst>
              <a:ext uri="{FF2B5EF4-FFF2-40B4-BE49-F238E27FC236}">
                <a16:creationId xmlns:a16="http://schemas.microsoft.com/office/drawing/2014/main" id="{66ED2372-7174-4B85-A1A1-3E3C636C07CF}"/>
              </a:ext>
            </a:extLst>
          </p:cNvPr>
          <p:cNvSpPr>
            <a:spLocks noGrp="1"/>
          </p:cNvSpPr>
          <p:nvPr>
            <p:ph type="ftr" sz="quarter" idx="11"/>
          </p:nvPr>
        </p:nvSpPr>
        <p:spPr/>
        <p:txBody>
          <a:bodyPr/>
          <a:lstStyle/>
          <a:p>
            <a:endParaRPr lang="en-US"/>
          </a:p>
        </p:txBody>
      </p:sp>
      <p:pic>
        <p:nvPicPr>
          <p:cNvPr id="7" name="Audio 6">
            <a:hlinkClick r:id="" action="ppaction://media"/>
            <a:extLst>
              <a:ext uri="{FF2B5EF4-FFF2-40B4-BE49-F238E27FC236}">
                <a16:creationId xmlns:a16="http://schemas.microsoft.com/office/drawing/2014/main" id="{6A7980E5-751C-4269-807C-EF085B7FEA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0700588"/>
      </p:ext>
    </p:extLst>
  </p:cSld>
  <p:clrMapOvr>
    <a:masterClrMapping/>
  </p:clrMapOvr>
  <mc:AlternateContent xmlns:mc="http://schemas.openxmlformats.org/markup-compatibility/2006">
    <mc:Choice xmlns:p14="http://schemas.microsoft.com/office/powerpoint/2010/main" Requires="p14">
      <p:transition spd="slow" p14:dur="2000" advTm="28215"/>
    </mc:Choice>
    <mc:Fallback>
      <p:transition spd="slow" advTm="28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Symbol-Level </a:t>
            </a:r>
            <a:r>
              <a:rPr lang="en-US" dirty="0" err="1"/>
              <a:t>LoRa</a:t>
            </a:r>
            <a:r>
              <a:rPr lang="en-US" dirty="0"/>
              <a:t> Overlap Reduction</a:t>
            </a:r>
          </a:p>
        </p:txBody>
      </p:sp>
      <p:grpSp>
        <p:nvGrpSpPr>
          <p:cNvPr id="14" name="Group 13">
            <a:extLst>
              <a:ext uri="{FF2B5EF4-FFF2-40B4-BE49-F238E27FC236}">
                <a16:creationId xmlns:a16="http://schemas.microsoft.com/office/drawing/2014/main" id="{05A10CB4-9B9C-4A1E-8A79-DC3167A6FB6B}"/>
              </a:ext>
            </a:extLst>
          </p:cNvPr>
          <p:cNvGrpSpPr/>
          <p:nvPr/>
        </p:nvGrpSpPr>
        <p:grpSpPr>
          <a:xfrm>
            <a:off x="615175" y="1690688"/>
            <a:ext cx="3200107" cy="5125352"/>
            <a:chOff x="615175" y="1690688"/>
            <a:chExt cx="3200107" cy="5125352"/>
          </a:xfrm>
        </p:grpSpPr>
        <p:pic>
          <p:nvPicPr>
            <p:cNvPr id="5" name="Picture 4" descr="A picture containing building&#10;&#10;Description automatically generated">
              <a:extLst>
                <a:ext uri="{FF2B5EF4-FFF2-40B4-BE49-F238E27FC236}">
                  <a16:creationId xmlns:a16="http://schemas.microsoft.com/office/drawing/2014/main" id="{4F5C3F44-0D6E-498D-A7B6-B6F077E6A563}"/>
                </a:ext>
              </a:extLst>
            </p:cNvPr>
            <p:cNvPicPr>
              <a:picLocks noChangeAspect="1"/>
            </p:cNvPicPr>
            <p:nvPr/>
          </p:nvPicPr>
          <p:blipFill rotWithShape="1">
            <a:blip r:embed="rId5">
              <a:extLst>
                <a:ext uri="{28A0092B-C50C-407E-A947-70E740481C1C}">
                  <a14:useLocalDpi xmlns:a14="http://schemas.microsoft.com/office/drawing/2010/main" val="0"/>
                </a:ext>
              </a:extLst>
            </a:blip>
            <a:srcRect l="10732" r="45324" b="47689"/>
            <a:stretch/>
          </p:blipFill>
          <p:spPr>
            <a:xfrm>
              <a:off x="615175" y="1690688"/>
              <a:ext cx="3073953" cy="4735484"/>
            </a:xfrm>
            <a:prstGeom prst="rect">
              <a:avLst/>
            </a:prstGeom>
          </p:spPr>
        </p:pic>
        <p:sp>
          <p:nvSpPr>
            <p:cNvPr id="11" name="TextBox 10">
              <a:extLst>
                <a:ext uri="{FF2B5EF4-FFF2-40B4-BE49-F238E27FC236}">
                  <a16:creationId xmlns:a16="http://schemas.microsoft.com/office/drawing/2014/main" id="{176902FB-DD78-429B-98B2-BEE55A74DEE8}"/>
                </a:ext>
              </a:extLst>
            </p:cNvPr>
            <p:cNvSpPr txBox="1"/>
            <p:nvPr/>
          </p:nvSpPr>
          <p:spPr>
            <a:xfrm>
              <a:off x="615175" y="6169709"/>
              <a:ext cx="3200107" cy="646331"/>
            </a:xfrm>
            <a:prstGeom prst="rect">
              <a:avLst/>
            </a:prstGeom>
            <a:noFill/>
          </p:spPr>
          <p:txBody>
            <a:bodyPr wrap="none" rtlCol="0">
              <a:spAutoFit/>
            </a:bodyPr>
            <a:lstStyle/>
            <a:p>
              <a:pPr algn="ctr"/>
              <a:r>
                <a:rPr lang="en-US" i="1" dirty="0"/>
                <a:t>Two LoRa signals on completely </a:t>
              </a:r>
            </a:p>
            <a:p>
              <a:pPr algn="ctr"/>
              <a:r>
                <a:rPr lang="en-US" i="1" dirty="0"/>
                <a:t>Different channels</a:t>
              </a:r>
            </a:p>
          </p:txBody>
        </p:sp>
      </p:grpSp>
      <p:grpSp>
        <p:nvGrpSpPr>
          <p:cNvPr id="15" name="Group 14">
            <a:extLst>
              <a:ext uri="{FF2B5EF4-FFF2-40B4-BE49-F238E27FC236}">
                <a16:creationId xmlns:a16="http://schemas.microsoft.com/office/drawing/2014/main" id="{ACA6E4F5-5AFE-4C96-821B-F3C403245A11}"/>
              </a:ext>
            </a:extLst>
          </p:cNvPr>
          <p:cNvGrpSpPr/>
          <p:nvPr/>
        </p:nvGrpSpPr>
        <p:grpSpPr>
          <a:xfrm>
            <a:off x="4060034" y="1690688"/>
            <a:ext cx="2120452" cy="5136347"/>
            <a:chOff x="4861314" y="1690688"/>
            <a:chExt cx="2120452" cy="5136347"/>
          </a:xfrm>
        </p:grpSpPr>
        <p:pic>
          <p:nvPicPr>
            <p:cNvPr id="7" name="Picture 6" descr="A picture containing dark, large&#10;&#10;Description automatically generated">
              <a:extLst>
                <a:ext uri="{FF2B5EF4-FFF2-40B4-BE49-F238E27FC236}">
                  <a16:creationId xmlns:a16="http://schemas.microsoft.com/office/drawing/2014/main" id="{E3A765E0-A344-4B0C-A35A-47F261E8F4F7}"/>
                </a:ext>
              </a:extLst>
            </p:cNvPr>
            <p:cNvPicPr>
              <a:picLocks noChangeAspect="1"/>
            </p:cNvPicPr>
            <p:nvPr/>
          </p:nvPicPr>
          <p:blipFill rotWithShape="1">
            <a:blip r:embed="rId6">
              <a:extLst>
                <a:ext uri="{28A0092B-C50C-407E-A947-70E740481C1C}">
                  <a14:useLocalDpi xmlns:a14="http://schemas.microsoft.com/office/drawing/2010/main" val="0"/>
                </a:ext>
              </a:extLst>
            </a:blip>
            <a:srcRect l="10930" r="63187" b="47689"/>
            <a:stretch/>
          </p:blipFill>
          <p:spPr>
            <a:xfrm>
              <a:off x="5027956" y="1690688"/>
              <a:ext cx="1810557" cy="4735484"/>
            </a:xfrm>
            <a:prstGeom prst="rect">
              <a:avLst/>
            </a:prstGeom>
          </p:spPr>
        </p:pic>
        <p:sp>
          <p:nvSpPr>
            <p:cNvPr id="12" name="TextBox 11">
              <a:extLst>
                <a:ext uri="{FF2B5EF4-FFF2-40B4-BE49-F238E27FC236}">
                  <a16:creationId xmlns:a16="http://schemas.microsoft.com/office/drawing/2014/main" id="{9ECC9B27-42E7-4656-AB9F-70BCF4A9458E}"/>
                </a:ext>
              </a:extLst>
            </p:cNvPr>
            <p:cNvSpPr txBox="1"/>
            <p:nvPr/>
          </p:nvSpPr>
          <p:spPr>
            <a:xfrm>
              <a:off x="4861314" y="6180704"/>
              <a:ext cx="2120452" cy="646331"/>
            </a:xfrm>
            <a:prstGeom prst="rect">
              <a:avLst/>
            </a:prstGeom>
            <a:noFill/>
          </p:spPr>
          <p:txBody>
            <a:bodyPr wrap="none" rtlCol="0">
              <a:spAutoFit/>
            </a:bodyPr>
            <a:lstStyle/>
            <a:p>
              <a:pPr algn="ctr"/>
              <a:r>
                <a:rPr lang="en-US" i="1" dirty="0"/>
                <a:t>Two LoRa signals on </a:t>
              </a:r>
            </a:p>
            <a:p>
              <a:pPr algn="ctr"/>
              <a:r>
                <a:rPr lang="en-US" i="1" dirty="0"/>
                <a:t>the same frequency</a:t>
              </a:r>
            </a:p>
          </p:txBody>
        </p:sp>
      </p:grpSp>
      <p:grpSp>
        <p:nvGrpSpPr>
          <p:cNvPr id="20" name="Group 19">
            <a:extLst>
              <a:ext uri="{FF2B5EF4-FFF2-40B4-BE49-F238E27FC236}">
                <a16:creationId xmlns:a16="http://schemas.microsoft.com/office/drawing/2014/main" id="{CBFCC608-310F-4FE0-B76B-EC648383861B}"/>
              </a:ext>
            </a:extLst>
          </p:cNvPr>
          <p:cNvGrpSpPr/>
          <p:nvPr/>
        </p:nvGrpSpPr>
        <p:grpSpPr>
          <a:xfrm>
            <a:off x="6534791" y="1690688"/>
            <a:ext cx="2415405" cy="5119063"/>
            <a:chOff x="6534791" y="1690688"/>
            <a:chExt cx="2415405" cy="5119063"/>
          </a:xfrm>
        </p:grpSpPr>
        <p:pic>
          <p:nvPicPr>
            <p:cNvPr id="10" name="Picture 9" descr="A picture containing computer&#10;&#10;Description automatically generated">
              <a:extLst>
                <a:ext uri="{FF2B5EF4-FFF2-40B4-BE49-F238E27FC236}">
                  <a16:creationId xmlns:a16="http://schemas.microsoft.com/office/drawing/2014/main" id="{5AFAF467-304B-49C0-BB01-B9355D8CF0AC}"/>
                </a:ext>
              </a:extLst>
            </p:cNvPr>
            <p:cNvPicPr>
              <a:picLocks noChangeAspect="1"/>
            </p:cNvPicPr>
            <p:nvPr/>
          </p:nvPicPr>
          <p:blipFill rotWithShape="1">
            <a:blip r:embed="rId7">
              <a:extLst>
                <a:ext uri="{28A0092B-C50C-407E-A947-70E740481C1C}">
                  <a14:useLocalDpi xmlns:a14="http://schemas.microsoft.com/office/drawing/2010/main" val="0"/>
                </a:ext>
              </a:extLst>
            </a:blip>
            <a:srcRect l="14118" t="738" r="59999" b="48955"/>
            <a:stretch/>
          </p:blipFill>
          <p:spPr>
            <a:xfrm>
              <a:off x="6890994" y="1690688"/>
              <a:ext cx="1810558" cy="4553995"/>
            </a:xfrm>
            <a:prstGeom prst="rect">
              <a:avLst/>
            </a:prstGeom>
          </p:spPr>
        </p:pic>
        <p:sp>
          <p:nvSpPr>
            <p:cNvPr id="13" name="TextBox 12">
              <a:extLst>
                <a:ext uri="{FF2B5EF4-FFF2-40B4-BE49-F238E27FC236}">
                  <a16:creationId xmlns:a16="http://schemas.microsoft.com/office/drawing/2014/main" id="{27923F7B-DF56-4D45-B38E-F51D7FD23B98}"/>
                </a:ext>
              </a:extLst>
            </p:cNvPr>
            <p:cNvSpPr txBox="1"/>
            <p:nvPr/>
          </p:nvSpPr>
          <p:spPr>
            <a:xfrm>
              <a:off x="6534791" y="6163420"/>
              <a:ext cx="2415405" cy="646331"/>
            </a:xfrm>
            <a:prstGeom prst="rect">
              <a:avLst/>
            </a:prstGeom>
            <a:noFill/>
          </p:spPr>
          <p:txBody>
            <a:bodyPr wrap="none" rtlCol="0">
              <a:spAutoFit/>
            </a:bodyPr>
            <a:lstStyle/>
            <a:p>
              <a:pPr algn="ctr"/>
              <a:r>
                <a:rPr lang="en-US" i="1" dirty="0"/>
                <a:t>Two LoRa signals with a</a:t>
              </a:r>
            </a:p>
            <a:p>
              <a:pPr algn="ctr"/>
              <a:r>
                <a:rPr lang="en-US" i="1" dirty="0"/>
                <a:t>small frequency offset</a:t>
              </a:r>
            </a:p>
          </p:txBody>
        </p:sp>
      </p:grpSp>
      <p:grpSp>
        <p:nvGrpSpPr>
          <p:cNvPr id="21" name="Group 20">
            <a:extLst>
              <a:ext uri="{FF2B5EF4-FFF2-40B4-BE49-F238E27FC236}">
                <a16:creationId xmlns:a16="http://schemas.microsoft.com/office/drawing/2014/main" id="{F48C5B36-957A-4E6D-98AD-E374D3E60C5E}"/>
              </a:ext>
            </a:extLst>
          </p:cNvPr>
          <p:cNvGrpSpPr/>
          <p:nvPr/>
        </p:nvGrpSpPr>
        <p:grpSpPr>
          <a:xfrm>
            <a:off x="9345546" y="1553257"/>
            <a:ext cx="2415405" cy="5258062"/>
            <a:chOff x="9345546" y="1553257"/>
            <a:chExt cx="2415405" cy="5258062"/>
          </a:xfrm>
        </p:grpSpPr>
        <p:pic>
          <p:nvPicPr>
            <p:cNvPr id="18" name="Picture 17" descr="A close up of a logo&#10;&#10;Description automatically generated">
              <a:extLst>
                <a:ext uri="{FF2B5EF4-FFF2-40B4-BE49-F238E27FC236}">
                  <a16:creationId xmlns:a16="http://schemas.microsoft.com/office/drawing/2014/main" id="{B3697665-2C5F-4699-98F2-8CCEADCC590A}"/>
                </a:ext>
              </a:extLst>
            </p:cNvPr>
            <p:cNvPicPr>
              <a:picLocks noChangeAspect="1"/>
            </p:cNvPicPr>
            <p:nvPr/>
          </p:nvPicPr>
          <p:blipFill rotWithShape="1">
            <a:blip r:embed="rId8">
              <a:extLst>
                <a:ext uri="{28A0092B-C50C-407E-A947-70E740481C1C}">
                  <a14:useLocalDpi xmlns:a14="http://schemas.microsoft.com/office/drawing/2010/main" val="0"/>
                </a:ext>
              </a:extLst>
            </a:blip>
            <a:srcRect l="16062" r="65834" b="49108"/>
            <a:stretch/>
          </p:blipFill>
          <p:spPr>
            <a:xfrm>
              <a:off x="9941812" y="1553257"/>
              <a:ext cx="1266404" cy="4607029"/>
            </a:xfrm>
            <a:prstGeom prst="rect">
              <a:avLst/>
            </a:prstGeom>
          </p:spPr>
        </p:pic>
        <p:sp>
          <p:nvSpPr>
            <p:cNvPr id="19" name="TextBox 18">
              <a:extLst>
                <a:ext uri="{FF2B5EF4-FFF2-40B4-BE49-F238E27FC236}">
                  <a16:creationId xmlns:a16="http://schemas.microsoft.com/office/drawing/2014/main" id="{0EA872DC-ADA7-4438-B48F-DD66202685CA}"/>
                </a:ext>
              </a:extLst>
            </p:cNvPr>
            <p:cNvSpPr txBox="1"/>
            <p:nvPr/>
          </p:nvSpPr>
          <p:spPr>
            <a:xfrm>
              <a:off x="9345546" y="6164988"/>
              <a:ext cx="2415405" cy="646331"/>
            </a:xfrm>
            <a:prstGeom prst="rect">
              <a:avLst/>
            </a:prstGeom>
            <a:noFill/>
          </p:spPr>
          <p:txBody>
            <a:bodyPr wrap="none" rtlCol="0">
              <a:spAutoFit/>
            </a:bodyPr>
            <a:lstStyle/>
            <a:p>
              <a:pPr algn="ctr"/>
              <a:r>
                <a:rPr lang="en-US" i="1" dirty="0"/>
                <a:t>Two LoRa signals with a</a:t>
              </a:r>
            </a:p>
            <a:p>
              <a:pPr algn="ctr"/>
              <a:r>
                <a:rPr lang="en-US" i="1" dirty="0"/>
                <a:t>timing offset</a:t>
              </a:r>
            </a:p>
          </p:txBody>
        </p:sp>
      </p:grpSp>
      <p:sp>
        <p:nvSpPr>
          <p:cNvPr id="3" name="Footer Placeholder 2">
            <a:extLst>
              <a:ext uri="{FF2B5EF4-FFF2-40B4-BE49-F238E27FC236}">
                <a16:creationId xmlns:a16="http://schemas.microsoft.com/office/drawing/2014/main" id="{D0B9C4B9-F0F6-41CA-A627-A5BA1A7DD78A}"/>
              </a:ext>
            </a:extLst>
          </p:cNvPr>
          <p:cNvSpPr>
            <a:spLocks noGrp="1"/>
          </p:cNvSpPr>
          <p:nvPr>
            <p:ph type="ftr" sz="quarter" idx="11"/>
          </p:nvPr>
        </p:nvSpPr>
        <p:spPr/>
        <p:txBody>
          <a:bodyPr/>
          <a:lstStyle/>
          <a:p>
            <a:endParaRPr lang="en-US"/>
          </a:p>
        </p:txBody>
      </p:sp>
      <p:pic>
        <p:nvPicPr>
          <p:cNvPr id="4" name="Audio 3">
            <a:hlinkClick r:id="" action="ppaction://media"/>
            <a:extLst>
              <a:ext uri="{FF2B5EF4-FFF2-40B4-BE49-F238E27FC236}">
                <a16:creationId xmlns:a16="http://schemas.microsoft.com/office/drawing/2014/main" id="{14BFC1FA-DD1B-4771-B6E2-54918964B2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6389019"/>
      </p:ext>
    </p:extLst>
  </p:cSld>
  <p:clrMapOvr>
    <a:masterClrMapping/>
  </p:clrMapOvr>
  <mc:AlternateContent xmlns:mc="http://schemas.openxmlformats.org/markup-compatibility/2006">
    <mc:Choice xmlns:p14="http://schemas.microsoft.com/office/powerpoint/2010/main" Requires="p14">
      <p:transition spd="slow" p14:dur="2000" advTm="23406"/>
    </mc:Choice>
    <mc:Fallback>
      <p:transition spd="slow" advTm="2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The QMesh Protocol Overview</a:t>
            </a:r>
          </a:p>
        </p:txBody>
      </p:sp>
      <p:sp>
        <p:nvSpPr>
          <p:cNvPr id="3" name="Content Placeholder 2">
            <a:extLst>
              <a:ext uri="{FF2B5EF4-FFF2-40B4-BE49-F238E27FC236}">
                <a16:creationId xmlns:a16="http://schemas.microsoft.com/office/drawing/2014/main" id="{8446C7DC-9DD6-4980-9219-C22EE9F9E689}"/>
              </a:ext>
            </a:extLst>
          </p:cNvPr>
          <p:cNvSpPr>
            <a:spLocks noGrp="1"/>
          </p:cNvSpPr>
          <p:nvPr>
            <p:ph idx="1"/>
          </p:nvPr>
        </p:nvSpPr>
        <p:spPr/>
        <p:txBody>
          <a:bodyPr>
            <a:normAutofit fontScale="92500" lnSpcReduction="10000"/>
          </a:bodyPr>
          <a:lstStyle/>
          <a:p>
            <a:r>
              <a:rPr lang="en-US" dirty="0"/>
              <a:t>Is based on TDMA (Time Division Multiple Access), with same-size time slots.</a:t>
            </a:r>
          </a:p>
          <a:p>
            <a:r>
              <a:rPr lang="en-US" dirty="0"/>
              <a:t>A transmitter operates at a 33% duty cycle</a:t>
            </a:r>
          </a:p>
          <a:p>
            <a:pPr lvl="1"/>
            <a:r>
              <a:rPr lang="en-US" dirty="0"/>
              <a:t>Transmits a packet every third time slot (waits two timeslots before transmitting again)</a:t>
            </a:r>
          </a:p>
          <a:p>
            <a:r>
              <a:rPr lang="en-US" dirty="0"/>
              <a:t>A receiving node</a:t>
            </a:r>
          </a:p>
          <a:p>
            <a:pPr lvl="1"/>
            <a:r>
              <a:rPr lang="en-US" dirty="0"/>
              <a:t>Decodes the packet and retransmits if appropriate</a:t>
            </a:r>
          </a:p>
          <a:p>
            <a:pPr lvl="1"/>
            <a:r>
              <a:rPr lang="en-US" dirty="0"/>
              <a:t>If retransmitting, waits one timeslot before retransmitting</a:t>
            </a:r>
          </a:p>
          <a:p>
            <a:r>
              <a:rPr lang="en-US" dirty="0"/>
              <a:t>Time gap between receipt and retransmission</a:t>
            </a:r>
          </a:p>
          <a:p>
            <a:pPr lvl="1"/>
            <a:r>
              <a:rPr lang="en-US" dirty="0"/>
              <a:t>Allows time to decode packets, including complicated forward error correction</a:t>
            </a:r>
          </a:p>
          <a:p>
            <a:pPr lvl="1"/>
            <a:r>
              <a:rPr lang="en-US" dirty="0"/>
              <a:t>Gives a “second chance” to receive a packet by a node one hop downstream</a:t>
            </a:r>
          </a:p>
          <a:p>
            <a:pPr lvl="1"/>
            <a:endParaRPr lang="en-US" dirty="0"/>
          </a:p>
        </p:txBody>
      </p:sp>
      <p:sp>
        <p:nvSpPr>
          <p:cNvPr id="4" name="Footer Placeholder 3">
            <a:extLst>
              <a:ext uri="{FF2B5EF4-FFF2-40B4-BE49-F238E27FC236}">
                <a16:creationId xmlns:a16="http://schemas.microsoft.com/office/drawing/2014/main" id="{770511D4-F3EB-4E14-B9DE-6A577480231C}"/>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5895648E-0AE2-4466-803B-5F70590C2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4040672"/>
      </p:ext>
    </p:extLst>
  </p:cSld>
  <p:clrMapOvr>
    <a:masterClrMapping/>
  </p:clrMapOvr>
  <mc:AlternateContent xmlns:mc="http://schemas.openxmlformats.org/markup-compatibility/2006">
    <mc:Choice xmlns:p14="http://schemas.microsoft.com/office/powerpoint/2010/main" Requires="p14">
      <p:transition spd="slow" p14:dur="2000" advTm="50955"/>
    </mc:Choice>
    <mc:Fallback>
      <p:transition spd="slow" advTm="50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QMesh Protocol In Action</a:t>
            </a:r>
          </a:p>
        </p:txBody>
      </p:sp>
      <p:pic>
        <p:nvPicPr>
          <p:cNvPr id="7" name="Picture 6" descr="A picture containing drawing&#10;&#10;Description automatically generated">
            <a:extLst>
              <a:ext uri="{FF2B5EF4-FFF2-40B4-BE49-F238E27FC236}">
                <a16:creationId xmlns:a16="http://schemas.microsoft.com/office/drawing/2014/main" id="{4FC1407B-159B-4987-8F4C-541A80DFE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809" y="1373740"/>
            <a:ext cx="8435307" cy="5383899"/>
          </a:xfrm>
          <a:prstGeom prst="rect">
            <a:avLst/>
          </a:prstGeom>
        </p:spPr>
      </p:pic>
      <p:sp>
        <p:nvSpPr>
          <p:cNvPr id="3" name="Footer Placeholder 2">
            <a:extLst>
              <a:ext uri="{FF2B5EF4-FFF2-40B4-BE49-F238E27FC236}">
                <a16:creationId xmlns:a16="http://schemas.microsoft.com/office/drawing/2014/main" id="{EB15C2B9-6956-4E00-BDC7-EDADAE236BB9}"/>
              </a:ext>
            </a:extLst>
          </p:cNvPr>
          <p:cNvSpPr>
            <a:spLocks noGrp="1"/>
          </p:cNvSpPr>
          <p:nvPr>
            <p:ph type="ftr" sz="quarter" idx="11"/>
          </p:nvPr>
        </p:nvSpPr>
        <p:spPr/>
        <p:txBody>
          <a:bodyPr/>
          <a:lstStyle/>
          <a:p>
            <a:endParaRPr lang="en-US"/>
          </a:p>
        </p:txBody>
      </p:sp>
      <p:pic>
        <p:nvPicPr>
          <p:cNvPr id="4" name="Audio 3">
            <a:hlinkClick r:id="" action="ppaction://media"/>
            <a:extLst>
              <a:ext uri="{FF2B5EF4-FFF2-40B4-BE49-F238E27FC236}">
                <a16:creationId xmlns:a16="http://schemas.microsoft.com/office/drawing/2014/main" id="{965B038E-2079-4503-ADAF-0BCA78B4B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6173289"/>
      </p:ext>
    </p:extLst>
  </p:cSld>
  <p:clrMapOvr>
    <a:masterClrMapping/>
  </p:clrMapOvr>
  <mc:AlternateContent xmlns:mc="http://schemas.openxmlformats.org/markup-compatibility/2006">
    <mc:Choice xmlns:p14="http://schemas.microsoft.com/office/powerpoint/2010/main" Requires="p14">
      <p:transition spd="slow" p14:dur="2000" advTm="44568"/>
    </mc:Choice>
    <mc:Fallback>
      <p:transition spd="slow" advTm="44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Forward Error Correction (FEC)</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p:txBody>
          <a:bodyPr>
            <a:normAutofit fontScale="92500" lnSpcReduction="20000"/>
          </a:bodyPr>
          <a:lstStyle/>
          <a:p>
            <a:r>
              <a:rPr lang="en-US" dirty="0"/>
              <a:t>LoRa has a very simple, Hamming Code-based FEC built into it</a:t>
            </a:r>
          </a:p>
          <a:p>
            <a:r>
              <a:rPr lang="en-US" dirty="0"/>
              <a:t>Can likely gain at least a few dB of performance with a decent FEC</a:t>
            </a:r>
          </a:p>
          <a:p>
            <a:pPr lvl="1"/>
            <a:r>
              <a:rPr lang="en-US" dirty="0"/>
              <a:t>Theoretical gain may be 2-10dB of coding gain in an AWGN channel (Additive White Gaussian Noise – free space line-of-sight)</a:t>
            </a:r>
          </a:p>
          <a:p>
            <a:pPr lvl="1"/>
            <a:r>
              <a:rPr lang="en-US" dirty="0"/>
              <a:t>Possibly even better in multipath-heavy situations</a:t>
            </a:r>
          </a:p>
          <a:p>
            <a:pPr lvl="1"/>
            <a:r>
              <a:rPr lang="en-US" b="1" dirty="0"/>
              <a:t>Substantial benefits in a collision-heavy environment</a:t>
            </a:r>
          </a:p>
          <a:p>
            <a:r>
              <a:rPr lang="en-US" dirty="0"/>
              <a:t>Currently using Reed-Solomon-Viterbi (RSV) coding</a:t>
            </a:r>
          </a:p>
          <a:p>
            <a:pPr lvl="1"/>
            <a:r>
              <a:rPr lang="en-US" dirty="0"/>
              <a:t>Using </a:t>
            </a:r>
            <a:r>
              <a:rPr lang="en-US" dirty="0" err="1">
                <a:latin typeface="Courier New" panose="02070309020205020404" pitchFamily="49" charset="0"/>
                <a:cs typeface="Courier New" panose="02070309020205020404" pitchFamily="49" charset="0"/>
              </a:rPr>
              <a:t>libcorrect</a:t>
            </a:r>
            <a:r>
              <a:rPr lang="en-US" dirty="0"/>
              <a:t>, which is a simplified port of Phil </a:t>
            </a:r>
            <a:r>
              <a:rPr lang="en-US" dirty="0" err="1"/>
              <a:t>Karn</a:t>
            </a:r>
            <a:r>
              <a:rPr lang="en-US" dirty="0"/>
              <a:t> KA9Q’s </a:t>
            </a:r>
            <a:r>
              <a:rPr lang="en-US" dirty="0" err="1">
                <a:latin typeface="Courier New" panose="02070309020205020404" pitchFamily="49" charset="0"/>
                <a:cs typeface="Courier New" panose="02070309020205020404" pitchFamily="49" charset="0"/>
              </a:rPr>
              <a:t>libfec</a:t>
            </a:r>
            <a:endParaRPr lang="en-US" dirty="0">
              <a:latin typeface="Courier New" panose="02070309020205020404" pitchFamily="49" charset="0"/>
              <a:cs typeface="Courier New" panose="02070309020205020404" pitchFamily="49" charset="0"/>
            </a:endParaRPr>
          </a:p>
          <a:p>
            <a:pPr lvl="1"/>
            <a:r>
              <a:rPr lang="en-US" dirty="0"/>
              <a:t>½ rate (encoded with twice as many bits as the original data)</a:t>
            </a:r>
          </a:p>
          <a:p>
            <a:pPr lvl="1"/>
            <a:r>
              <a:rPr lang="en-US" dirty="0"/>
              <a:t>Constraint length = 7 used </a:t>
            </a:r>
          </a:p>
          <a:p>
            <a:pPr lvl="1"/>
            <a:r>
              <a:rPr lang="en-US" dirty="0"/>
              <a:t>8 additional bytes for Reed-Solomon outer code</a:t>
            </a:r>
          </a:p>
          <a:p>
            <a:r>
              <a:rPr lang="en-US" dirty="0"/>
              <a:t>Hard decoding – may be possible to extract soft decoding information from radio in the future</a:t>
            </a:r>
          </a:p>
        </p:txBody>
      </p:sp>
      <p:sp>
        <p:nvSpPr>
          <p:cNvPr id="4" name="Footer Placeholder 3">
            <a:extLst>
              <a:ext uri="{FF2B5EF4-FFF2-40B4-BE49-F238E27FC236}">
                <a16:creationId xmlns:a16="http://schemas.microsoft.com/office/drawing/2014/main" id="{612E4138-AE29-4DA6-9707-5D29A3E84EFE}"/>
              </a:ext>
            </a:extLst>
          </p:cNvPr>
          <p:cNvSpPr>
            <a:spLocks noGrp="1"/>
          </p:cNvSpPr>
          <p:nvPr>
            <p:ph type="ftr"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0BB773F6-A69A-460A-81EC-2FA5D8270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4439611"/>
      </p:ext>
    </p:extLst>
  </p:cSld>
  <p:clrMapOvr>
    <a:masterClrMapping/>
  </p:clrMapOvr>
  <mc:AlternateContent xmlns:mc="http://schemas.openxmlformats.org/markup-compatibility/2006">
    <mc:Choice xmlns:p14="http://schemas.microsoft.com/office/powerpoint/2010/main" Requires="p14">
      <p:transition spd="slow" p14:dur="2000" advTm="55471"/>
    </mc:Choice>
    <mc:Fallback>
      <p:transition spd="slow" advTm="5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QMesh Test Node</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a:xfrm>
            <a:off x="838200" y="1825625"/>
            <a:ext cx="4874443" cy="4351338"/>
          </a:xfrm>
        </p:spPr>
        <p:txBody>
          <a:bodyPr>
            <a:normAutofit/>
          </a:bodyPr>
          <a:lstStyle/>
          <a:p>
            <a:r>
              <a:rPr lang="en-US" dirty="0"/>
              <a:t>LoRa Shield + STM32 NUCLEO-144 Board</a:t>
            </a:r>
          </a:p>
          <a:p>
            <a:r>
              <a:rPr lang="en-US" dirty="0"/>
              <a:t>USB on the shield (black cable) supplies power to both boards</a:t>
            </a:r>
          </a:p>
          <a:p>
            <a:r>
              <a:rPr lang="en-US" dirty="0"/>
              <a:t>Red USB cable connects to computer, provides debug and serial port</a:t>
            </a:r>
          </a:p>
          <a:p>
            <a:r>
              <a:rPr lang="en-US" dirty="0"/>
              <a:t>OLED display provides live information without needing a connected PC</a:t>
            </a:r>
          </a:p>
          <a:p>
            <a:endParaRPr lang="en-US" dirty="0"/>
          </a:p>
          <a:p>
            <a:pPr marL="0" indent="0">
              <a:buNone/>
            </a:pPr>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A644320-00AB-4FE2-AD7E-7734BFC0E17C}"/>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49EBB85A-4E36-4BBF-AE44-F01B843F29D1}"/>
              </a:ext>
            </a:extLst>
          </p:cNvPr>
          <p:cNvPicPr/>
          <p:nvPr/>
        </p:nvPicPr>
        <p:blipFill rotWithShape="1">
          <a:blip r:embed="rId5"/>
          <a:srcRect r="48773"/>
          <a:stretch/>
        </p:blipFill>
        <p:spPr>
          <a:xfrm>
            <a:off x="7149548" y="550386"/>
            <a:ext cx="3898666" cy="2878613"/>
          </a:xfrm>
          <a:prstGeom prst="rect">
            <a:avLst/>
          </a:prstGeom>
        </p:spPr>
      </p:pic>
      <p:pic>
        <p:nvPicPr>
          <p:cNvPr id="18" name="Picture 17" descr="A circuit board&#10;&#10;Description automatically generated">
            <a:extLst>
              <a:ext uri="{FF2B5EF4-FFF2-40B4-BE49-F238E27FC236}">
                <a16:creationId xmlns:a16="http://schemas.microsoft.com/office/drawing/2014/main" id="{A33C2A40-F99B-4044-AA38-03EE74BFCC0F}"/>
              </a:ext>
            </a:extLst>
          </p:cNvPr>
          <p:cNvPicPr/>
          <p:nvPr/>
        </p:nvPicPr>
        <p:blipFill rotWithShape="1">
          <a:blip r:embed="rId6">
            <a:extLst>
              <a:ext uri="{28A0092B-C50C-407E-A947-70E740481C1C}">
                <a14:useLocalDpi xmlns:a14="http://schemas.microsoft.com/office/drawing/2010/main" val="0"/>
              </a:ext>
            </a:extLst>
          </a:blip>
          <a:srcRect l="9028" t="17862" b="19688"/>
          <a:stretch/>
        </p:blipFill>
        <p:spPr bwMode="auto">
          <a:xfrm>
            <a:off x="5974859" y="3608386"/>
            <a:ext cx="5822950" cy="2997200"/>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896B05C7-F080-412C-85EB-57B360D61A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7536932"/>
      </p:ext>
    </p:extLst>
  </p:cSld>
  <p:clrMapOvr>
    <a:masterClrMapping/>
  </p:clrMapOvr>
  <mc:AlternateContent xmlns:mc="http://schemas.openxmlformats.org/markup-compatibility/2006">
    <mc:Choice xmlns:p14="http://schemas.microsoft.com/office/powerpoint/2010/main" Requires="p14">
      <p:transition spd="slow" p14:dur="2000" advTm="32763"/>
    </mc:Choice>
    <mc:Fallback>
      <p:transition spd="slow" advTm="3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QMesh LoRa Shield Overview</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p:txBody>
          <a:bodyPr>
            <a:normAutofit fontScale="77500" lnSpcReduction="20000"/>
          </a:bodyPr>
          <a:lstStyle/>
          <a:p>
            <a:r>
              <a:rPr lang="en-US" dirty="0"/>
              <a:t>Built a custom shield for the “Zio” connector on the STM32 NUCLEO-144 board</a:t>
            </a:r>
          </a:p>
          <a:p>
            <a:pPr lvl="1"/>
            <a:r>
              <a:rPr lang="en-US" dirty="0"/>
              <a:t>1W LoRa module</a:t>
            </a:r>
          </a:p>
          <a:p>
            <a:pPr lvl="1"/>
            <a:r>
              <a:rPr lang="en-US" dirty="0"/>
              <a:t>128Mbit QSPI NOR flash for configuration and logging</a:t>
            </a:r>
          </a:p>
          <a:p>
            <a:pPr lvl="1"/>
            <a:r>
              <a:rPr lang="en-US" dirty="0"/>
              <a:t>OLED display</a:t>
            </a:r>
          </a:p>
          <a:p>
            <a:pPr lvl="1"/>
            <a:r>
              <a:rPr lang="en-US" dirty="0"/>
              <a:t>Capable of powering itself and STM32 board via USB</a:t>
            </a:r>
          </a:p>
          <a:p>
            <a:r>
              <a:rPr lang="en-US" dirty="0"/>
              <a:t>Uses </a:t>
            </a:r>
            <a:r>
              <a:rPr lang="en-US" dirty="0" err="1"/>
              <a:t>EByte</a:t>
            </a:r>
            <a:r>
              <a:rPr lang="en-US" dirty="0"/>
              <a:t> 400M30S module</a:t>
            </a:r>
          </a:p>
          <a:p>
            <a:pPr lvl="1"/>
            <a:r>
              <a:rPr lang="en-US" dirty="0"/>
              <a:t>Supports 410MHz-493MHz (entire 70cm amateur band)</a:t>
            </a:r>
          </a:p>
          <a:p>
            <a:pPr lvl="1"/>
            <a:r>
              <a:rPr lang="en-US" dirty="0"/>
              <a:t>Based on SX1268 LoRa radio</a:t>
            </a:r>
          </a:p>
          <a:p>
            <a:pPr lvl="1"/>
            <a:r>
              <a:rPr lang="en-US" dirty="0"/>
              <a:t>30 dBm (1W) PA</a:t>
            </a:r>
          </a:p>
          <a:p>
            <a:pPr lvl="1"/>
            <a:r>
              <a:rPr lang="en-US" dirty="0"/>
              <a:t>External LNA (roughly 2dB improvement in Rx sensitivity)</a:t>
            </a:r>
          </a:p>
          <a:p>
            <a:pPr lvl="1"/>
            <a:r>
              <a:rPr lang="en-US" dirty="0"/>
              <a:t>TCXO</a:t>
            </a:r>
          </a:p>
          <a:p>
            <a:r>
              <a:rPr lang="en-US" dirty="0" err="1"/>
              <a:t>EByte</a:t>
            </a:r>
            <a:r>
              <a:rPr lang="en-US" dirty="0"/>
              <a:t> also makes a pin-compatible version that supports the 915MHz/33cm band</a:t>
            </a:r>
          </a:p>
          <a:p>
            <a:r>
              <a:rPr lang="en-US" dirty="0" err="1"/>
              <a:t>EByte</a:t>
            </a:r>
            <a:r>
              <a:rPr lang="en-US" dirty="0"/>
              <a:t> module’s output tested as clean by Sean Turner KI5CBG</a:t>
            </a:r>
          </a:p>
          <a:p>
            <a:pPr lvl="1"/>
            <a:r>
              <a:rPr lang="en-US" dirty="0"/>
              <a:t>~29-30dBm power output measured</a:t>
            </a:r>
          </a:p>
          <a:p>
            <a:pPr lvl="1"/>
            <a:r>
              <a:rPr lang="en-US" dirty="0"/>
              <a:t>Spurious harmonics at least 60dB below fundamental</a:t>
            </a:r>
          </a:p>
          <a:p>
            <a:pPr lvl="1"/>
            <a:endParaRPr lang="en-US" dirty="0"/>
          </a:p>
          <a:p>
            <a:pPr lvl="1"/>
            <a:endParaRPr lang="en-US" dirty="0"/>
          </a:p>
        </p:txBody>
      </p:sp>
      <p:sp>
        <p:nvSpPr>
          <p:cNvPr id="4" name="Footer Placeholder 3">
            <a:extLst>
              <a:ext uri="{FF2B5EF4-FFF2-40B4-BE49-F238E27FC236}">
                <a16:creationId xmlns:a16="http://schemas.microsoft.com/office/drawing/2014/main" id="{1CD3AFB5-12C3-48D5-8EAC-521464D384E6}"/>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B814E7DF-8A13-463C-843F-31D6CD1ABF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0809845"/>
      </p:ext>
    </p:extLst>
  </p:cSld>
  <p:clrMapOvr>
    <a:masterClrMapping/>
  </p:clrMapOvr>
  <mc:AlternateContent xmlns:mc="http://schemas.openxmlformats.org/markup-compatibility/2006">
    <mc:Choice xmlns:p14="http://schemas.microsoft.com/office/powerpoint/2010/main" Requires="p14">
      <p:transition spd="slow" p14:dur="2000" advTm="68703"/>
    </mc:Choice>
    <mc:Fallback>
      <p:transition spd="slow" advTm="6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QMesh </a:t>
            </a:r>
            <a:r>
              <a:rPr lang="en-US" dirty="0" err="1"/>
              <a:t>LoRa</a:t>
            </a:r>
            <a:r>
              <a:rPr lang="en-US" dirty="0"/>
              <a:t> Shield Design</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p:txBody>
          <a:bodyPr>
            <a:normAutofit lnSpcReduction="10000"/>
          </a:bodyPr>
          <a:lstStyle/>
          <a:p>
            <a:r>
              <a:rPr lang="en-US" dirty="0"/>
              <a:t>Designed in </a:t>
            </a:r>
            <a:r>
              <a:rPr lang="en-US" dirty="0" err="1"/>
              <a:t>KiCAD</a:t>
            </a:r>
            <a:endParaRPr lang="en-US" dirty="0"/>
          </a:p>
          <a:p>
            <a:pPr lvl="1"/>
            <a:r>
              <a:rPr lang="en-US" dirty="0"/>
              <a:t>Free, Open Source (FOSS) PCB design tool</a:t>
            </a:r>
          </a:p>
          <a:p>
            <a:pPr lvl="1"/>
            <a:r>
              <a:rPr lang="en-US" dirty="0"/>
              <a:t>Reasonably competitive with commercial tools (Eagle, Altium Designer)</a:t>
            </a:r>
          </a:p>
          <a:p>
            <a:r>
              <a:rPr lang="en-US" dirty="0"/>
              <a:t>Two-layer board</a:t>
            </a:r>
          </a:p>
          <a:p>
            <a:pPr lvl="1"/>
            <a:r>
              <a:rPr lang="en-US" dirty="0"/>
              <a:t>Chinese board houses will produce two-layer boards that are &lt;10cm on a side for cheap ($5-$10 for a run of 5-10)</a:t>
            </a:r>
          </a:p>
          <a:p>
            <a:pPr lvl="1"/>
            <a:r>
              <a:rPr lang="en-US" dirty="0"/>
              <a:t>Some will also populate some SMT parts for cheap</a:t>
            </a:r>
          </a:p>
          <a:p>
            <a:pPr lvl="1"/>
            <a:r>
              <a:rPr lang="en-US" dirty="0"/>
              <a:t>Power/ground planes and trace routing can be tricky vs. 4+ layer boards</a:t>
            </a:r>
          </a:p>
          <a:p>
            <a:pPr lvl="1"/>
            <a:r>
              <a:rPr lang="en-US" dirty="0"/>
              <a:t>Coplanar waveguide best way to do transmission lines on the board</a:t>
            </a:r>
          </a:p>
          <a:p>
            <a:r>
              <a:rPr lang="en-US" dirty="0"/>
              <a:t>Lots of power decoupling capacitors</a:t>
            </a:r>
          </a:p>
          <a:p>
            <a:r>
              <a:rPr lang="en-US" dirty="0"/>
              <a:t>Ample ESD protection on data lines, power, and RF</a:t>
            </a:r>
          </a:p>
          <a:p>
            <a:pPr lvl="1"/>
            <a:endParaRPr lang="en-US" dirty="0"/>
          </a:p>
          <a:p>
            <a:pPr lvl="1"/>
            <a:endParaRPr lang="en-US" dirty="0"/>
          </a:p>
        </p:txBody>
      </p:sp>
      <p:sp>
        <p:nvSpPr>
          <p:cNvPr id="4" name="Footer Placeholder 3">
            <a:extLst>
              <a:ext uri="{FF2B5EF4-FFF2-40B4-BE49-F238E27FC236}">
                <a16:creationId xmlns:a16="http://schemas.microsoft.com/office/drawing/2014/main" id="{B2A49A6C-277C-4523-A6C8-3A664A2F6B4E}"/>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B8B8AC75-A35D-4CA9-BE97-7552308FDF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3375948"/>
      </p:ext>
    </p:extLst>
  </p:cSld>
  <p:clrMapOvr>
    <a:masterClrMapping/>
  </p:clrMapOvr>
  <mc:AlternateContent xmlns:mc="http://schemas.openxmlformats.org/markup-compatibility/2006">
    <mc:Choice xmlns:p14="http://schemas.microsoft.com/office/powerpoint/2010/main" Requires="p14">
      <p:transition spd="slow" p14:dur="2000" advTm="37736"/>
    </mc:Choice>
    <mc:Fallback>
      <p:transition spd="slow" advTm="3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7243-A9E7-4B14-9871-323DECF9D1EF}"/>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9C5F6615-03C7-4E27-9062-C1DEF597D466}"/>
              </a:ext>
            </a:extLst>
          </p:cNvPr>
          <p:cNvSpPr>
            <a:spLocks noGrp="1"/>
          </p:cNvSpPr>
          <p:nvPr>
            <p:ph idx="1"/>
          </p:nvPr>
        </p:nvSpPr>
        <p:spPr>
          <a:xfrm>
            <a:off x="838200" y="1593669"/>
            <a:ext cx="5830388" cy="4899205"/>
          </a:xfrm>
        </p:spPr>
        <p:txBody>
          <a:bodyPr>
            <a:normAutofit/>
          </a:bodyPr>
          <a:lstStyle/>
          <a:p>
            <a:r>
              <a:rPr lang="en-US" dirty="0"/>
              <a:t>Licensed radio amateur since September 2017, callsign KG5VBY</a:t>
            </a:r>
          </a:p>
          <a:p>
            <a:pPr lvl="1"/>
            <a:r>
              <a:rPr lang="en-US" dirty="0"/>
              <a:t>Special event communication</a:t>
            </a:r>
          </a:p>
          <a:p>
            <a:pPr lvl="1"/>
            <a:r>
              <a:rPr lang="en-US" dirty="0"/>
              <a:t>Packet radio/digital communications</a:t>
            </a:r>
          </a:p>
          <a:p>
            <a:r>
              <a:rPr lang="en-US" dirty="0"/>
              <a:t>Presented at TAPR DCC 2018 the paper “Beyond Line-of-Sight UHF Digital Communications with the </a:t>
            </a:r>
            <a:r>
              <a:rPr lang="en-US" dirty="0" err="1"/>
              <a:t>LoRa</a:t>
            </a:r>
            <a:r>
              <a:rPr lang="en-US" dirty="0"/>
              <a:t> Spread Spectrum Waveform”</a:t>
            </a:r>
          </a:p>
          <a:p>
            <a:pPr marL="0" indent="0">
              <a:buNone/>
            </a:pPr>
            <a:endParaRPr lang="en-US" dirty="0"/>
          </a:p>
          <a:p>
            <a:endParaRPr lang="en-US" dirty="0"/>
          </a:p>
          <a:p>
            <a:endParaRPr lang="en-US" dirty="0"/>
          </a:p>
        </p:txBody>
      </p:sp>
      <p:pic>
        <p:nvPicPr>
          <p:cNvPr id="11" name="Picture 10">
            <a:extLst>
              <a:ext uri="{FF2B5EF4-FFF2-40B4-BE49-F238E27FC236}">
                <a16:creationId xmlns:a16="http://schemas.microsoft.com/office/drawing/2014/main" id="{C34C62B2-A155-452F-9F5F-1E9246678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588" y="1840706"/>
            <a:ext cx="4685212" cy="3513909"/>
          </a:xfrm>
          <a:prstGeom prst="rect">
            <a:avLst/>
          </a:prstGeom>
        </p:spPr>
      </p:pic>
      <p:sp>
        <p:nvSpPr>
          <p:cNvPr id="12" name="TextBox 11">
            <a:extLst>
              <a:ext uri="{FF2B5EF4-FFF2-40B4-BE49-F238E27FC236}">
                <a16:creationId xmlns:a16="http://schemas.microsoft.com/office/drawing/2014/main" id="{A23D60B5-3F24-4D97-AB3D-178A62023F6B}"/>
              </a:ext>
            </a:extLst>
          </p:cNvPr>
          <p:cNvSpPr txBox="1"/>
          <p:nvPr/>
        </p:nvSpPr>
        <p:spPr>
          <a:xfrm>
            <a:off x="6668587" y="5453490"/>
            <a:ext cx="4685211" cy="615553"/>
          </a:xfrm>
          <a:prstGeom prst="rect">
            <a:avLst/>
          </a:prstGeom>
          <a:noFill/>
        </p:spPr>
        <p:txBody>
          <a:bodyPr wrap="square" rtlCol="0">
            <a:spAutoFit/>
          </a:bodyPr>
          <a:lstStyle/>
          <a:p>
            <a:pPr algn="ctr"/>
            <a:r>
              <a:rPr lang="en-US" sz="1600" i="1" dirty="0"/>
              <a:t>La Luz Trail Run 2018</a:t>
            </a:r>
          </a:p>
          <a:p>
            <a:endParaRPr lang="en-US" dirty="0"/>
          </a:p>
        </p:txBody>
      </p:sp>
      <p:sp>
        <p:nvSpPr>
          <p:cNvPr id="4" name="Footer Placeholder 3">
            <a:extLst>
              <a:ext uri="{FF2B5EF4-FFF2-40B4-BE49-F238E27FC236}">
                <a16:creationId xmlns:a16="http://schemas.microsoft.com/office/drawing/2014/main" id="{626F8F95-DC32-479C-AB1D-4809D1D73840}"/>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08761560-F25B-4929-8209-1546426A2D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7785032"/>
      </p:ext>
    </p:extLst>
  </p:cSld>
  <p:clrMapOvr>
    <a:masterClrMapping/>
  </p:clrMapOvr>
  <mc:AlternateContent xmlns:mc="http://schemas.openxmlformats.org/markup-compatibility/2006">
    <mc:Choice xmlns:p14="http://schemas.microsoft.com/office/powerpoint/2010/main" Requires="p14">
      <p:transition spd="slow" p14:dur="2000" advTm="74846"/>
    </mc:Choice>
    <mc:Fallback>
      <p:transition spd="slow" advTm="7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Node Configuration</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a:xfrm>
            <a:off x="838199" y="1637089"/>
            <a:ext cx="7268853" cy="4351338"/>
          </a:xfrm>
        </p:spPr>
        <p:txBody>
          <a:bodyPr>
            <a:normAutofit fontScale="92500" lnSpcReduction="10000"/>
          </a:bodyPr>
          <a:lstStyle/>
          <a:p>
            <a:r>
              <a:rPr lang="en-US" dirty="0"/>
              <a:t>24 bytes packet size, </a:t>
            </a:r>
            <a:r>
              <a:rPr lang="en-US" dirty="0" err="1"/>
              <a:t>header+payload</a:t>
            </a:r>
            <a:endParaRPr lang="en-US" dirty="0"/>
          </a:p>
          <a:p>
            <a:r>
              <a:rPr lang="en-US" dirty="0"/>
              <a:t>51 bytes total coded data</a:t>
            </a:r>
          </a:p>
          <a:p>
            <a:r>
              <a:rPr lang="en-US" dirty="0"/>
              <a:t>BW=250KHz, SF=9, CR=0*</a:t>
            </a:r>
          </a:p>
          <a:p>
            <a:r>
              <a:rPr lang="en-US" dirty="0"/>
              <a:t>Originator node at minimum Tx power (0dBm into PA) transmitting through a dummy load</a:t>
            </a:r>
          </a:p>
          <a:p>
            <a:r>
              <a:rPr lang="en-US" dirty="0"/>
              <a:t>Other nodes transmitting at maximum power </a:t>
            </a:r>
          </a:p>
          <a:p>
            <a:pPr lvl="1"/>
            <a:r>
              <a:rPr lang="en-US" dirty="0"/>
              <a:t>20dBm into PA, ~1W output</a:t>
            </a:r>
          </a:p>
          <a:p>
            <a:pPr lvl="1"/>
            <a:r>
              <a:rPr lang="en-US" dirty="0"/>
              <a:t>2m/70cm HT whip antennas</a:t>
            </a:r>
          </a:p>
          <a:p>
            <a:r>
              <a:rPr lang="en-US" dirty="0"/>
              <a:t>Testing collisions</a:t>
            </a:r>
          </a:p>
          <a:p>
            <a:pPr lvl="1"/>
            <a:r>
              <a:rPr lang="en-US" dirty="0"/>
              <a:t>Worst case scenario for interference</a:t>
            </a:r>
          </a:p>
          <a:p>
            <a:pPr lvl="1"/>
            <a:r>
              <a:rPr lang="en-US" dirty="0"/>
              <a:t>Antennas are ¼ wavelength apart</a:t>
            </a:r>
          </a:p>
          <a:p>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D4CB850F-089D-4FDD-9D64-A30722611DA8}"/>
              </a:ext>
            </a:extLst>
          </p:cNvPr>
          <p:cNvSpPr>
            <a:spLocks noGrp="1"/>
          </p:cNvSpPr>
          <p:nvPr>
            <p:ph type="ftr" sz="quarter" idx="11"/>
          </p:nvPr>
        </p:nvSpPr>
        <p:spPr>
          <a:xfrm>
            <a:off x="904973" y="5967165"/>
            <a:ext cx="10652289" cy="612906"/>
          </a:xfrm>
        </p:spPr>
        <p:txBody>
          <a:bodyPr/>
          <a:lstStyle/>
          <a:p>
            <a:r>
              <a:rPr lang="en-US" sz="1800" b="1" i="1" dirty="0">
                <a:solidFill>
                  <a:schemeClr val="tx1"/>
                </a:solidFill>
              </a:rPr>
              <a:t>*CR=0 is an undocumented feature in the SX126X that completely disables the built-in error correction</a:t>
            </a:r>
          </a:p>
        </p:txBody>
      </p:sp>
      <p:pic>
        <p:nvPicPr>
          <p:cNvPr id="5" name="image11.png">
            <a:extLst>
              <a:ext uri="{FF2B5EF4-FFF2-40B4-BE49-F238E27FC236}">
                <a16:creationId xmlns:a16="http://schemas.microsoft.com/office/drawing/2014/main" id="{799DCBF9-0DDF-492E-B361-F40FD171B6EB}"/>
              </a:ext>
            </a:extLst>
          </p:cNvPr>
          <p:cNvPicPr/>
          <p:nvPr/>
        </p:nvPicPr>
        <p:blipFill>
          <a:blip r:embed="rId5"/>
          <a:srcRect l="25446" r="19940"/>
          <a:stretch>
            <a:fillRect/>
          </a:stretch>
        </p:blipFill>
        <p:spPr>
          <a:xfrm>
            <a:off x="7993928" y="884286"/>
            <a:ext cx="3640808" cy="4932051"/>
          </a:xfrm>
          <a:prstGeom prst="rect">
            <a:avLst/>
          </a:prstGeom>
          <a:ln/>
        </p:spPr>
      </p:pic>
      <p:pic>
        <p:nvPicPr>
          <p:cNvPr id="6" name="Audio 5">
            <a:hlinkClick r:id="" action="ppaction://media"/>
            <a:extLst>
              <a:ext uri="{FF2B5EF4-FFF2-40B4-BE49-F238E27FC236}">
                <a16:creationId xmlns:a16="http://schemas.microsoft.com/office/drawing/2014/main" id="{B054B54D-66EB-40BA-A0F7-91806AE47C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3800677"/>
      </p:ext>
    </p:extLst>
  </p:cSld>
  <p:clrMapOvr>
    <a:masterClrMapping/>
  </p:clrMapOvr>
  <mc:AlternateContent xmlns:mc="http://schemas.openxmlformats.org/markup-compatibility/2006">
    <mc:Choice xmlns:p14="http://schemas.microsoft.com/office/powerpoint/2010/main" Requires="p14">
      <p:transition spd="slow" p14:dur="2000" advTm="49717"/>
    </mc:Choice>
    <mc:Fallback>
      <p:transition spd="slow" advTm="4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p:txBody>
          <a:bodyPr>
            <a:normAutofit/>
          </a:bodyPr>
          <a:lstStyle/>
          <a:p>
            <a:r>
              <a:rPr lang="en-US" dirty="0"/>
              <a:t>When FEC is used, PRR is 99%+ for one, two and three node setups</a:t>
            </a:r>
          </a:p>
          <a:p>
            <a:r>
              <a:rPr lang="en-US" dirty="0"/>
              <a:t>FEC seems to make a big difference here</a:t>
            </a:r>
          </a:p>
          <a:p>
            <a:pPr lvl="1"/>
            <a:r>
              <a:rPr lang="en-US" dirty="0"/>
              <a:t>One node has 99%+ PRR w/o FEC</a:t>
            </a:r>
          </a:p>
          <a:p>
            <a:pPr lvl="1"/>
            <a:r>
              <a:rPr lang="en-US" dirty="0"/>
              <a:t>Two nodes has ~93% PRR w/o FEC</a:t>
            </a:r>
          </a:p>
          <a:p>
            <a:pPr lvl="1"/>
            <a:r>
              <a:rPr lang="en-US" dirty="0"/>
              <a:t>Three nodes has ~90% PRR w/o FEC </a:t>
            </a:r>
          </a:p>
          <a:p>
            <a:r>
              <a:rPr lang="en-US" dirty="0"/>
              <a:t>Appears the raise the noise floor </a:t>
            </a:r>
          </a:p>
          <a:p>
            <a:pPr lvl="1"/>
            <a:r>
              <a:rPr lang="en-US" dirty="0"/>
              <a:t>Weak signals do not get received</a:t>
            </a:r>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051BA4D-E272-43B7-995F-81D467F99F56}"/>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06298938-E8FB-4AD4-A5BD-2E2F0C10C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4559160"/>
      </p:ext>
    </p:extLst>
  </p:cSld>
  <p:clrMapOvr>
    <a:masterClrMapping/>
  </p:clrMapOvr>
  <mc:AlternateContent xmlns:mc="http://schemas.openxmlformats.org/markup-compatibility/2006">
    <mc:Choice xmlns:p14="http://schemas.microsoft.com/office/powerpoint/2010/main" Requires="p14">
      <p:transition spd="slow" p14:dur="2000" advTm="29216"/>
    </mc:Choice>
    <mc:Fallback>
      <p:transition spd="slow" advTm="2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Next Steps – FM Micro-Repeaters</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p:txBody>
          <a:bodyPr>
            <a:normAutofit/>
          </a:bodyPr>
          <a:lstStyle/>
          <a:p>
            <a:r>
              <a:rPr lang="en-US" dirty="0"/>
              <a:t>Develop small FM repeaters that encode/decode voice as </a:t>
            </a:r>
            <a:r>
              <a:rPr lang="en-US" dirty="0">
                <a:latin typeface="Courier New" panose="02070309020205020404" pitchFamily="49" charset="0"/>
                <a:cs typeface="Courier New" panose="02070309020205020404" pitchFamily="49" charset="0"/>
              </a:rPr>
              <a:t>codec2</a:t>
            </a:r>
            <a:r>
              <a:rPr lang="en-US" dirty="0"/>
              <a:t> and use QMesh as a backhaul</a:t>
            </a:r>
          </a:p>
          <a:p>
            <a:pPr lvl="1"/>
            <a:r>
              <a:rPr lang="en-US" dirty="0"/>
              <a:t>Compact, can run off solar power</a:t>
            </a:r>
          </a:p>
          <a:p>
            <a:pPr lvl="1"/>
            <a:r>
              <a:rPr lang="en-US" dirty="0"/>
              <a:t>Easy to stand up a series of linked repeaters</a:t>
            </a:r>
          </a:p>
          <a:p>
            <a:pPr lvl="1"/>
            <a:r>
              <a:rPr lang="en-US" dirty="0"/>
              <a:t>Can also be used to extend coverage of existing repeaters</a:t>
            </a:r>
          </a:p>
          <a:p>
            <a:r>
              <a:rPr lang="en-US" dirty="0"/>
              <a:t>Big benefit is accessibility</a:t>
            </a:r>
          </a:p>
          <a:p>
            <a:pPr lvl="1"/>
            <a:r>
              <a:rPr lang="en-US" dirty="0"/>
              <a:t>People can use their existing radios, so can benefit from QMesh without having to design special radios</a:t>
            </a:r>
          </a:p>
          <a:p>
            <a:pPr lvl="1"/>
            <a:r>
              <a:rPr lang="en-US" dirty="0"/>
              <a:t>Less hardware needed by users to benefit from QMesh</a:t>
            </a:r>
          </a:p>
          <a:p>
            <a:pPr lvl="1"/>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72870863-7314-4E94-807C-F4312B2D6609}"/>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D08BD458-A6CA-4457-9E70-80B4645E74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4760453"/>
      </p:ext>
    </p:extLst>
  </p:cSld>
  <p:clrMapOvr>
    <a:masterClrMapping/>
  </p:clrMapOvr>
  <mc:AlternateContent xmlns:mc="http://schemas.openxmlformats.org/markup-compatibility/2006">
    <mc:Choice xmlns:p14="http://schemas.microsoft.com/office/powerpoint/2010/main" Requires="p14">
      <p:transition spd="slow" p14:dur="2000" advTm="34966"/>
    </mc:Choice>
    <mc:Fallback>
      <p:transition spd="slow" advTm="3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A19B-3AAA-4B1A-A559-B881A57E707F}"/>
              </a:ext>
            </a:extLst>
          </p:cNvPr>
          <p:cNvSpPr>
            <a:spLocks noGrp="1"/>
          </p:cNvSpPr>
          <p:nvPr>
            <p:ph type="title"/>
          </p:nvPr>
        </p:nvSpPr>
        <p:spPr/>
        <p:txBody>
          <a:bodyPr/>
          <a:lstStyle/>
          <a:p>
            <a:r>
              <a:rPr lang="en-US" dirty="0"/>
              <a:t>LoRa + Analog FM Architecture</a:t>
            </a:r>
          </a:p>
        </p:txBody>
      </p:sp>
      <p:sp>
        <p:nvSpPr>
          <p:cNvPr id="3" name="Content Placeholder 2">
            <a:extLst>
              <a:ext uri="{FF2B5EF4-FFF2-40B4-BE49-F238E27FC236}">
                <a16:creationId xmlns:a16="http://schemas.microsoft.com/office/drawing/2014/main" id="{CD499AFE-6166-411E-A119-7AE349CB8A2A}"/>
              </a:ext>
            </a:extLst>
          </p:cNvPr>
          <p:cNvSpPr>
            <a:spLocks noGrp="1"/>
          </p:cNvSpPr>
          <p:nvPr>
            <p:ph idx="1"/>
          </p:nvPr>
        </p:nvSpPr>
        <p:spPr/>
        <p:txBody>
          <a:bodyPr>
            <a:normAutofit/>
          </a:bodyPr>
          <a:lstStyle/>
          <a:p>
            <a:pPr lvl="1"/>
            <a:endParaRPr lang="en-US" dirty="0"/>
          </a:p>
          <a:p>
            <a:pPr lvl="1"/>
            <a:endParaRPr lang="en-US" dirty="0"/>
          </a:p>
          <a:p>
            <a:pPr lvl="1"/>
            <a:endParaRPr lang="en-US" dirty="0"/>
          </a:p>
          <a:p>
            <a:pPr lvl="1"/>
            <a:endParaRPr lang="en-US" dirty="0"/>
          </a:p>
          <a:p>
            <a:pPr lvl="1"/>
            <a:endParaRPr lang="en-US" dirty="0"/>
          </a:p>
        </p:txBody>
      </p:sp>
      <p:pic>
        <p:nvPicPr>
          <p:cNvPr id="5" name="Picture 4" descr="A close up of a sign&#10;&#10;Description automatically generated">
            <a:extLst>
              <a:ext uri="{FF2B5EF4-FFF2-40B4-BE49-F238E27FC236}">
                <a16:creationId xmlns:a16="http://schemas.microsoft.com/office/drawing/2014/main" id="{5F683904-8146-42C6-AE5A-4E3BC437C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782" y="-133815"/>
            <a:ext cx="8875059" cy="6858000"/>
          </a:xfrm>
          <a:prstGeom prst="rect">
            <a:avLst/>
          </a:prstGeom>
        </p:spPr>
      </p:pic>
      <p:sp>
        <p:nvSpPr>
          <p:cNvPr id="4" name="Footer Placeholder 3">
            <a:extLst>
              <a:ext uri="{FF2B5EF4-FFF2-40B4-BE49-F238E27FC236}">
                <a16:creationId xmlns:a16="http://schemas.microsoft.com/office/drawing/2014/main" id="{0BD17D84-DC16-402C-B6E6-49015CE83514}"/>
              </a:ext>
            </a:extLst>
          </p:cNvPr>
          <p:cNvSpPr>
            <a:spLocks noGrp="1"/>
          </p:cNvSpPr>
          <p:nvPr>
            <p:ph type="ftr"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A6ADF776-9471-4846-BF44-4828E0A3C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9847429"/>
      </p:ext>
    </p:extLst>
  </p:cSld>
  <p:clrMapOvr>
    <a:masterClrMapping/>
  </p:clrMapOvr>
  <mc:AlternateContent xmlns:mc="http://schemas.openxmlformats.org/markup-compatibility/2006">
    <mc:Choice xmlns:p14="http://schemas.microsoft.com/office/powerpoint/2010/main" Requires="p14">
      <p:transition spd="slow" p14:dur="2000" advTm="34941"/>
    </mc:Choice>
    <mc:Fallback>
      <p:transition spd="slow" advTm="3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03BEF2-BF12-488A-B4E9-446FFCCBF6B6}"/>
              </a:ext>
            </a:extLst>
          </p:cNvPr>
          <p:cNvSpPr>
            <a:spLocks noGrp="1"/>
          </p:cNvSpPr>
          <p:nvPr>
            <p:ph type="title"/>
          </p:nvPr>
        </p:nvSpPr>
        <p:spPr/>
        <p:txBody>
          <a:bodyPr/>
          <a:lstStyle/>
          <a:p>
            <a:r>
              <a:rPr lang="en-US" dirty="0"/>
              <a:t>Contact Info</a:t>
            </a:r>
          </a:p>
        </p:txBody>
      </p:sp>
      <p:sp>
        <p:nvSpPr>
          <p:cNvPr id="5" name="Content Placeholder 4">
            <a:extLst>
              <a:ext uri="{FF2B5EF4-FFF2-40B4-BE49-F238E27FC236}">
                <a16:creationId xmlns:a16="http://schemas.microsoft.com/office/drawing/2014/main" id="{CA77AA92-6CDE-4D36-88E2-BA4F11909DB2}"/>
              </a:ext>
            </a:extLst>
          </p:cNvPr>
          <p:cNvSpPr>
            <a:spLocks noGrp="1"/>
          </p:cNvSpPr>
          <p:nvPr>
            <p:ph idx="1"/>
          </p:nvPr>
        </p:nvSpPr>
        <p:spPr/>
        <p:txBody>
          <a:bodyPr/>
          <a:lstStyle/>
          <a:p>
            <a:r>
              <a:rPr lang="en-US" b="1" dirty="0"/>
              <a:t>QMesh project </a:t>
            </a:r>
          </a:p>
          <a:p>
            <a:pPr lvl="1"/>
            <a:r>
              <a:rPr lang="en-US" b="1" dirty="0" err="1"/>
              <a:t>Github</a:t>
            </a:r>
            <a:r>
              <a:rPr lang="en-US" b="1" dirty="0"/>
              <a:t>: </a:t>
            </a:r>
            <a:r>
              <a:rPr lang="en-US" dirty="0">
                <a:hlinkClick r:id="rId5"/>
              </a:rPr>
              <a:t>https://github.com/faydr/QMesh</a:t>
            </a:r>
            <a:r>
              <a:rPr lang="en-US" dirty="0"/>
              <a:t> -- source code</a:t>
            </a:r>
          </a:p>
          <a:p>
            <a:pPr lvl="1"/>
            <a:r>
              <a:rPr lang="en-US" b="1" dirty="0"/>
              <a:t>Hackaday.io: </a:t>
            </a:r>
            <a:r>
              <a:rPr lang="en-US" dirty="0">
                <a:hlinkClick r:id="rId6"/>
              </a:rPr>
              <a:t>https://hackaday.io/project/161491-lora-based-voice-mesh-network</a:t>
            </a:r>
            <a:r>
              <a:rPr lang="en-US" dirty="0"/>
              <a:t> – project overview</a:t>
            </a:r>
          </a:p>
          <a:p>
            <a:r>
              <a:rPr lang="en-US" b="1" dirty="0"/>
              <a:t>Blog: </a:t>
            </a:r>
            <a:r>
              <a:rPr lang="en-US" dirty="0">
                <a:hlinkClick r:id="rId7"/>
              </a:rPr>
              <a:t>https://faydrus.wordpress.com</a:t>
            </a:r>
            <a:r>
              <a:rPr lang="en-US" dirty="0"/>
              <a:t> (describes a lot of my radio/maker experiments)</a:t>
            </a:r>
          </a:p>
          <a:p>
            <a:r>
              <a:rPr lang="en-US" b="1" dirty="0"/>
              <a:t>E-mail: </a:t>
            </a:r>
            <a:r>
              <a:rPr lang="en-US" dirty="0">
                <a:hlinkClick r:id="rId8"/>
              </a:rPr>
              <a:t>Da</a:t>
            </a:r>
            <a:r>
              <a:rPr lang="en-US" dirty="0">
                <a:hlinkClick r:id="rId9"/>
              </a:rPr>
              <a:t>niel.fay@gmail.com</a:t>
            </a:r>
            <a:r>
              <a:rPr lang="en-US" dirty="0"/>
              <a:t> (</a:t>
            </a:r>
            <a:r>
              <a:rPr lang="en-US" dirty="0">
                <a:hlinkClick r:id="rId10"/>
              </a:rPr>
              <a:t>kg5vby@arrl.net</a:t>
            </a:r>
            <a:r>
              <a:rPr lang="en-US" dirty="0"/>
              <a:t> should also work)</a:t>
            </a:r>
          </a:p>
          <a:p>
            <a:r>
              <a:rPr lang="en-US" b="1" dirty="0"/>
              <a:t>Twitter: </a:t>
            </a:r>
            <a:r>
              <a:rPr lang="en-US" dirty="0"/>
              <a:t>@</a:t>
            </a:r>
            <a:r>
              <a:rPr lang="en-US" dirty="0" err="1"/>
              <a:t>faydrus</a:t>
            </a:r>
            <a:endParaRPr lang="en-US" dirty="0"/>
          </a:p>
          <a:p>
            <a:endParaRPr lang="en-US" dirty="0"/>
          </a:p>
          <a:p>
            <a:endParaRPr lang="en-US" dirty="0"/>
          </a:p>
          <a:p>
            <a:pPr lvl="1"/>
            <a:endParaRPr lang="en-US" dirty="0"/>
          </a:p>
        </p:txBody>
      </p:sp>
      <p:sp>
        <p:nvSpPr>
          <p:cNvPr id="2" name="Footer Placeholder 1">
            <a:extLst>
              <a:ext uri="{FF2B5EF4-FFF2-40B4-BE49-F238E27FC236}">
                <a16:creationId xmlns:a16="http://schemas.microsoft.com/office/drawing/2014/main" id="{808E2D8B-4CE6-4B1D-9126-68E2881E4528}"/>
              </a:ext>
            </a:extLst>
          </p:cNvPr>
          <p:cNvSpPr>
            <a:spLocks noGrp="1"/>
          </p:cNvSpPr>
          <p:nvPr>
            <p:ph type="ftr" sz="quarter" idx="11"/>
          </p:nvPr>
        </p:nvSpPr>
        <p:spPr/>
        <p:txBody>
          <a:bodyPr/>
          <a:lstStyle/>
          <a:p>
            <a:endParaRPr lang="en-US"/>
          </a:p>
        </p:txBody>
      </p:sp>
      <p:pic>
        <p:nvPicPr>
          <p:cNvPr id="3" name="Audio 2">
            <a:hlinkClick r:id="" action="ppaction://media"/>
            <a:extLst>
              <a:ext uri="{FF2B5EF4-FFF2-40B4-BE49-F238E27FC236}">
                <a16:creationId xmlns:a16="http://schemas.microsoft.com/office/drawing/2014/main" id="{D15BBE69-B3A9-433C-875F-0DDA137A377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8412309"/>
      </p:ext>
    </p:extLst>
  </p:cSld>
  <p:clrMapOvr>
    <a:masterClrMapping/>
  </p:clrMapOvr>
  <mc:AlternateContent xmlns:mc="http://schemas.openxmlformats.org/markup-compatibility/2006">
    <mc:Choice xmlns:p14="http://schemas.microsoft.com/office/powerpoint/2010/main" Requires="p14">
      <p:transition spd="slow" p14:dur="2000" advTm="22575"/>
    </mc:Choice>
    <mc:Fallback>
      <p:transition spd="slow" advTm="2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What is QMesh?</a:t>
            </a:r>
          </a:p>
        </p:txBody>
      </p:sp>
      <p:sp>
        <p:nvSpPr>
          <p:cNvPr id="3" name="Content Placeholder 2">
            <a:extLst>
              <a:ext uri="{FF2B5EF4-FFF2-40B4-BE49-F238E27FC236}">
                <a16:creationId xmlns:a16="http://schemas.microsoft.com/office/drawing/2014/main" id="{8446C7DC-9DD6-4980-9219-C22EE9F9E689}"/>
              </a:ext>
            </a:extLst>
          </p:cNvPr>
          <p:cNvSpPr>
            <a:spLocks noGrp="1"/>
          </p:cNvSpPr>
          <p:nvPr>
            <p:ph idx="1"/>
          </p:nvPr>
        </p:nvSpPr>
        <p:spPr/>
        <p:txBody>
          <a:bodyPr>
            <a:normAutofit fontScale="92500" lnSpcReduction="10000"/>
          </a:bodyPr>
          <a:lstStyle/>
          <a:p>
            <a:r>
              <a:rPr lang="en-US" dirty="0"/>
              <a:t>It’s another MANET/wireless mesh network protocol</a:t>
            </a:r>
          </a:p>
          <a:p>
            <a:r>
              <a:rPr lang="en-US" dirty="0"/>
              <a:t>What makes it unique</a:t>
            </a:r>
          </a:p>
          <a:p>
            <a:pPr lvl="1"/>
            <a:r>
              <a:rPr lang="en-US" dirty="0"/>
              <a:t>Isochronous -- can handle streaming data like voice</a:t>
            </a:r>
          </a:p>
          <a:p>
            <a:pPr lvl="1"/>
            <a:r>
              <a:rPr lang="en-US" dirty="0"/>
              <a:t>Self-healing/self organizing </a:t>
            </a:r>
          </a:p>
          <a:p>
            <a:r>
              <a:rPr lang="en-US" dirty="0"/>
              <a:t>Relatively low </a:t>
            </a:r>
            <a:r>
              <a:rPr lang="en-US" dirty="0" err="1"/>
              <a:t>datarate</a:t>
            </a:r>
            <a:r>
              <a:rPr lang="en-US" dirty="0"/>
              <a:t> (at most 10’s of </a:t>
            </a:r>
            <a:r>
              <a:rPr lang="en-US" dirty="0" err="1"/>
              <a:t>Kb</a:t>
            </a:r>
            <a:r>
              <a:rPr lang="en-US" dirty="0"/>
              <a:t>/s)</a:t>
            </a:r>
          </a:p>
          <a:p>
            <a:pPr lvl="1"/>
            <a:r>
              <a:rPr lang="en-US" dirty="0"/>
              <a:t>Enough to support vocoded voice (700bps-1600bps)</a:t>
            </a:r>
          </a:p>
          <a:p>
            <a:pPr lvl="1"/>
            <a:r>
              <a:rPr lang="en-US" dirty="0"/>
              <a:t>Can also carry small amounts of data (location, telemetry, etc.)</a:t>
            </a:r>
          </a:p>
          <a:p>
            <a:r>
              <a:rPr lang="en-US" dirty="0"/>
              <a:t>Uses the LoRa Chirp Spread Spectrum (CSS) waveform</a:t>
            </a:r>
          </a:p>
          <a:p>
            <a:pPr lvl="1"/>
            <a:r>
              <a:rPr lang="en-US" dirty="0"/>
              <a:t>Provides better Eb/N0 than “standard” modulations (FSK, PSK, etc.)</a:t>
            </a:r>
          </a:p>
          <a:p>
            <a:pPr lvl="1"/>
            <a:r>
              <a:rPr lang="en-US" dirty="0"/>
              <a:t>Unique properties of the LoRa waveform (spread spectrum, low symbol rate) enable QMesh to work</a:t>
            </a:r>
          </a:p>
          <a:p>
            <a:pPr lvl="1"/>
            <a:endParaRPr lang="en-US" dirty="0"/>
          </a:p>
          <a:p>
            <a:pPr lvl="1"/>
            <a:endParaRPr lang="en-US" dirty="0"/>
          </a:p>
        </p:txBody>
      </p:sp>
      <p:sp>
        <p:nvSpPr>
          <p:cNvPr id="4" name="Footer Placeholder 3">
            <a:extLst>
              <a:ext uri="{FF2B5EF4-FFF2-40B4-BE49-F238E27FC236}">
                <a16:creationId xmlns:a16="http://schemas.microsoft.com/office/drawing/2014/main" id="{E6BC7BBA-AD32-4936-AD8D-6548FF84B546}"/>
              </a:ext>
            </a:extLst>
          </p:cNvPr>
          <p:cNvSpPr>
            <a:spLocks noGrp="1"/>
          </p:cNvSpPr>
          <p:nvPr>
            <p:ph type="ftr"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2764CC4F-AD2E-4B93-B858-DC40CADAC4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29707751"/>
      </p:ext>
    </p:extLst>
  </p:cSld>
  <p:clrMapOvr>
    <a:masterClrMapping/>
  </p:clrMapOvr>
  <mc:AlternateContent xmlns:mc="http://schemas.openxmlformats.org/markup-compatibility/2006">
    <mc:Choice xmlns:p14="http://schemas.microsoft.com/office/powerpoint/2010/main" Requires="p14">
      <p:transition spd="slow" p14:dur="2000" advTm="75857"/>
    </mc:Choice>
    <mc:Fallback>
      <p:transition spd="slow" advTm="75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7243-A9E7-4B14-9871-323DECF9D1EF}"/>
              </a:ext>
            </a:extLst>
          </p:cNvPr>
          <p:cNvSpPr>
            <a:spLocks noGrp="1"/>
          </p:cNvSpPr>
          <p:nvPr>
            <p:ph type="title"/>
          </p:nvPr>
        </p:nvSpPr>
        <p:spPr/>
        <p:txBody>
          <a:bodyPr/>
          <a:lstStyle/>
          <a:p>
            <a:r>
              <a:rPr lang="en-US" dirty="0"/>
              <a:t>MANETS/Wireless Mesh Networking</a:t>
            </a:r>
          </a:p>
        </p:txBody>
      </p:sp>
      <p:sp>
        <p:nvSpPr>
          <p:cNvPr id="3" name="Content Placeholder 2">
            <a:extLst>
              <a:ext uri="{FF2B5EF4-FFF2-40B4-BE49-F238E27FC236}">
                <a16:creationId xmlns:a16="http://schemas.microsoft.com/office/drawing/2014/main" id="{9C5F6615-03C7-4E27-9062-C1DEF597D466}"/>
              </a:ext>
            </a:extLst>
          </p:cNvPr>
          <p:cNvSpPr>
            <a:spLocks noGrp="1"/>
          </p:cNvSpPr>
          <p:nvPr>
            <p:ph idx="1"/>
          </p:nvPr>
        </p:nvSpPr>
        <p:spPr>
          <a:xfrm>
            <a:off x="838200" y="1825625"/>
            <a:ext cx="5257800" cy="4351338"/>
          </a:xfrm>
        </p:spPr>
        <p:txBody>
          <a:bodyPr>
            <a:normAutofit/>
          </a:bodyPr>
          <a:lstStyle/>
          <a:p>
            <a:r>
              <a:rPr lang="en-US" dirty="0"/>
              <a:t>MANET = Mobile Ad-Hoc </a:t>
            </a:r>
            <a:r>
              <a:rPr lang="en-US" dirty="0" err="1"/>
              <a:t>NETwork</a:t>
            </a:r>
            <a:endParaRPr lang="en-US" dirty="0"/>
          </a:p>
          <a:p>
            <a:pPr lvl="1"/>
            <a:r>
              <a:rPr lang="en-US" dirty="0"/>
              <a:t>Self-assembling</a:t>
            </a:r>
          </a:p>
          <a:p>
            <a:pPr lvl="1"/>
            <a:r>
              <a:rPr lang="en-US" dirty="0"/>
              <a:t>Self-healing</a:t>
            </a:r>
          </a:p>
          <a:p>
            <a:r>
              <a:rPr lang="en-US" dirty="0"/>
              <a:t>Mesh networking</a:t>
            </a:r>
          </a:p>
          <a:p>
            <a:pPr lvl="1"/>
            <a:r>
              <a:rPr lang="en-US" dirty="0"/>
              <a:t>Nodes relay packets until they reach their destination</a:t>
            </a:r>
          </a:p>
          <a:p>
            <a:pPr lvl="1"/>
            <a:r>
              <a:rPr lang="en-US" dirty="0"/>
              <a:t>Two major types: routed and flooded</a:t>
            </a:r>
          </a:p>
          <a:p>
            <a:pPr lvl="1"/>
            <a:endParaRPr lang="en-US" dirty="0"/>
          </a:p>
        </p:txBody>
      </p:sp>
      <p:pic>
        <p:nvPicPr>
          <p:cNvPr id="5" name="Picture 4" descr="A close up of a map&#10;&#10;Description automatically generated">
            <a:extLst>
              <a:ext uri="{FF2B5EF4-FFF2-40B4-BE49-F238E27FC236}">
                <a16:creationId xmlns:a16="http://schemas.microsoft.com/office/drawing/2014/main" id="{5263AC0D-0F72-4C6A-B05B-10784E4CE370}"/>
              </a:ext>
            </a:extLst>
          </p:cNvPr>
          <p:cNvPicPr>
            <a:picLocks noChangeAspect="1"/>
          </p:cNvPicPr>
          <p:nvPr/>
        </p:nvPicPr>
        <p:blipFill rotWithShape="1">
          <a:blip r:embed="rId5">
            <a:extLst>
              <a:ext uri="{28A0092B-C50C-407E-A947-70E740481C1C}">
                <a14:useLocalDpi xmlns:a14="http://schemas.microsoft.com/office/drawing/2010/main" val="0"/>
              </a:ext>
            </a:extLst>
          </a:blip>
          <a:srcRect l="51033" t="11739" r="5842" b="36377"/>
          <a:stretch/>
        </p:blipFill>
        <p:spPr>
          <a:xfrm>
            <a:off x="6311347" y="1752290"/>
            <a:ext cx="5257801" cy="3558208"/>
          </a:xfrm>
          <a:prstGeom prst="rect">
            <a:avLst/>
          </a:prstGeom>
        </p:spPr>
      </p:pic>
      <p:sp>
        <p:nvSpPr>
          <p:cNvPr id="6" name="TextBox 5">
            <a:extLst>
              <a:ext uri="{FF2B5EF4-FFF2-40B4-BE49-F238E27FC236}">
                <a16:creationId xmlns:a16="http://schemas.microsoft.com/office/drawing/2014/main" id="{8D91C8A7-3237-4F3D-AABC-715C57AA8DBC}"/>
              </a:ext>
            </a:extLst>
          </p:cNvPr>
          <p:cNvSpPr txBox="1"/>
          <p:nvPr/>
        </p:nvSpPr>
        <p:spPr>
          <a:xfrm>
            <a:off x="6331226" y="5441674"/>
            <a:ext cx="5257800" cy="584775"/>
          </a:xfrm>
          <a:prstGeom prst="rect">
            <a:avLst/>
          </a:prstGeom>
          <a:noFill/>
        </p:spPr>
        <p:txBody>
          <a:bodyPr wrap="square" rtlCol="0">
            <a:spAutoFit/>
          </a:bodyPr>
          <a:lstStyle/>
          <a:p>
            <a:r>
              <a:rPr lang="en-US" sz="1600" i="1" dirty="0"/>
              <a:t>Source: </a:t>
            </a:r>
            <a:r>
              <a:rPr lang="en-US" sz="1600" i="1" dirty="0">
                <a:hlinkClick r:id="rId6"/>
              </a:rPr>
              <a:t>https://blog.particle.io/2018/04/28/how-to-build-a-wireless-mesh-network/</a:t>
            </a:r>
            <a:r>
              <a:rPr lang="en-US" sz="1600" i="1" dirty="0"/>
              <a:t> </a:t>
            </a:r>
          </a:p>
        </p:txBody>
      </p:sp>
      <p:sp>
        <p:nvSpPr>
          <p:cNvPr id="4" name="Footer Placeholder 3">
            <a:extLst>
              <a:ext uri="{FF2B5EF4-FFF2-40B4-BE49-F238E27FC236}">
                <a16:creationId xmlns:a16="http://schemas.microsoft.com/office/drawing/2014/main" id="{278EDF02-E5A9-402E-9229-5674080BB5C5}"/>
              </a:ext>
            </a:extLst>
          </p:cNvPr>
          <p:cNvSpPr>
            <a:spLocks noGrp="1"/>
          </p:cNvSpPr>
          <p:nvPr>
            <p:ph type="ftr" sz="quarter" idx="11"/>
          </p:nvPr>
        </p:nvSpPr>
        <p:spPr/>
        <p:txBody>
          <a:bodyPr/>
          <a:lstStyle/>
          <a:p>
            <a:endParaRPr lang="en-US"/>
          </a:p>
        </p:txBody>
      </p:sp>
      <p:pic>
        <p:nvPicPr>
          <p:cNvPr id="7" name="Audio 6">
            <a:hlinkClick r:id="" action="ppaction://media"/>
            <a:extLst>
              <a:ext uri="{FF2B5EF4-FFF2-40B4-BE49-F238E27FC236}">
                <a16:creationId xmlns:a16="http://schemas.microsoft.com/office/drawing/2014/main" id="{74A28FEB-A61F-447B-AB10-9FAEC764FC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2622481"/>
      </p:ext>
    </p:extLst>
  </p:cSld>
  <p:clrMapOvr>
    <a:masterClrMapping/>
  </p:clrMapOvr>
  <mc:AlternateContent xmlns:mc="http://schemas.openxmlformats.org/markup-compatibility/2006">
    <mc:Choice xmlns:p14="http://schemas.microsoft.com/office/powerpoint/2010/main" Requires="p14">
      <p:transition spd="slow" p14:dur="2000" advTm="40856"/>
    </mc:Choice>
    <mc:Fallback>
      <p:transition spd="slow" advTm="4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Flooding vs. Routing</a:t>
            </a:r>
          </a:p>
        </p:txBody>
      </p:sp>
      <p:sp>
        <p:nvSpPr>
          <p:cNvPr id="3" name="Content Placeholder 2">
            <a:extLst>
              <a:ext uri="{FF2B5EF4-FFF2-40B4-BE49-F238E27FC236}">
                <a16:creationId xmlns:a16="http://schemas.microsoft.com/office/drawing/2014/main" id="{8446C7DC-9DD6-4980-9219-C22EE9F9E689}"/>
              </a:ext>
            </a:extLst>
          </p:cNvPr>
          <p:cNvSpPr>
            <a:spLocks noGrp="1"/>
          </p:cNvSpPr>
          <p:nvPr>
            <p:ph idx="1"/>
          </p:nvPr>
        </p:nvSpPr>
        <p:spPr/>
        <p:txBody>
          <a:bodyPr>
            <a:normAutofit fontScale="77500" lnSpcReduction="20000"/>
          </a:bodyPr>
          <a:lstStyle/>
          <a:p>
            <a:r>
              <a:rPr lang="en-US" dirty="0"/>
              <a:t>Routing</a:t>
            </a:r>
          </a:p>
          <a:p>
            <a:pPr lvl="1"/>
            <a:r>
              <a:rPr lang="en-US" dirty="0"/>
              <a:t>Nodes repeat packets if they’re along a </a:t>
            </a:r>
            <a:r>
              <a:rPr lang="en-US" i="1" dirty="0"/>
              <a:t>route </a:t>
            </a:r>
            <a:r>
              <a:rPr lang="en-US" dirty="0"/>
              <a:t>to the packet’s destination</a:t>
            </a:r>
          </a:p>
          <a:p>
            <a:pPr lvl="1"/>
            <a:r>
              <a:rPr lang="en-US" dirty="0"/>
              <a:t>Doesn’t retransmit if it doesn’t move the packet closer to its destination</a:t>
            </a:r>
          </a:p>
          <a:p>
            <a:pPr lvl="1"/>
            <a:r>
              <a:rPr lang="en-US" dirty="0"/>
              <a:t>Relatively complicated due to need to (re)discover and (re)build routes</a:t>
            </a:r>
          </a:p>
          <a:p>
            <a:r>
              <a:rPr lang="en-US" dirty="0"/>
              <a:t>Flooding</a:t>
            </a:r>
          </a:p>
          <a:p>
            <a:pPr lvl="1"/>
            <a:r>
              <a:rPr lang="en-US" dirty="0"/>
              <a:t>A node repeats every packet it receives</a:t>
            </a:r>
          </a:p>
          <a:p>
            <a:pPr lvl="1"/>
            <a:r>
              <a:rPr lang="en-US" dirty="0"/>
              <a:t>Provides redundancy</a:t>
            </a:r>
          </a:p>
          <a:p>
            <a:pPr lvl="1"/>
            <a:r>
              <a:rPr lang="en-US" dirty="0"/>
              <a:t>Self-healing, nodes can freely join and leave without any other communications needed</a:t>
            </a:r>
          </a:p>
          <a:p>
            <a:pPr lvl="1"/>
            <a:r>
              <a:rPr lang="en-US" dirty="0"/>
              <a:t>Can be inefficient vs. routing</a:t>
            </a:r>
          </a:p>
          <a:p>
            <a:pPr lvl="1"/>
            <a:r>
              <a:rPr lang="en-US" dirty="0"/>
              <a:t>Good for multicast (e.g. PTT voice, tracking telemetry of team members)</a:t>
            </a:r>
          </a:p>
          <a:p>
            <a:pPr lvl="1"/>
            <a:r>
              <a:rPr lang="en-US" dirty="0"/>
              <a:t>Susceptible to the </a:t>
            </a:r>
            <a:r>
              <a:rPr lang="en-US" i="1" dirty="0"/>
              <a:t>Broadcast storm problem</a:t>
            </a:r>
          </a:p>
          <a:p>
            <a:r>
              <a:rPr lang="en-US" b="1" u="sng" dirty="0"/>
              <a:t>Synchronized Flooding (what QMesh uses)</a:t>
            </a:r>
          </a:p>
          <a:p>
            <a:pPr lvl="1"/>
            <a:r>
              <a:rPr lang="en-US" dirty="0"/>
              <a:t>Nodes repeat packets at the same time</a:t>
            </a:r>
          </a:p>
          <a:p>
            <a:pPr lvl="1"/>
            <a:r>
              <a:rPr lang="en-US" dirty="0"/>
              <a:t>Good for streaming (isochronous) voice</a:t>
            </a:r>
          </a:p>
          <a:p>
            <a:pPr lvl="1"/>
            <a:r>
              <a:rPr lang="en-US" dirty="0"/>
              <a:t>Colliding packets could be a problem</a:t>
            </a:r>
          </a:p>
        </p:txBody>
      </p:sp>
      <p:sp>
        <p:nvSpPr>
          <p:cNvPr id="4" name="Footer Placeholder 3">
            <a:extLst>
              <a:ext uri="{FF2B5EF4-FFF2-40B4-BE49-F238E27FC236}">
                <a16:creationId xmlns:a16="http://schemas.microsoft.com/office/drawing/2014/main" id="{579BF612-1D5A-4F64-AD80-A9D65D2D33B6}"/>
              </a:ext>
            </a:extLst>
          </p:cNvPr>
          <p:cNvSpPr>
            <a:spLocks noGrp="1"/>
          </p:cNvSpPr>
          <p:nvPr>
            <p:ph type="ftr"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11E9B367-7415-4DB3-B4AD-E02DC8C4E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665541"/>
      </p:ext>
    </p:extLst>
  </p:cSld>
  <p:clrMapOvr>
    <a:masterClrMapping/>
  </p:clrMapOvr>
  <mc:AlternateContent xmlns:mc="http://schemas.openxmlformats.org/markup-compatibility/2006">
    <mc:Choice xmlns:p14="http://schemas.microsoft.com/office/powerpoint/2010/main" Requires="p14">
      <p:transition spd="slow" p14:dur="2000" advTm="159166"/>
    </mc:Choice>
    <mc:Fallback>
      <p:transition spd="slow" advTm="15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Synchronized Flooding Example</a:t>
            </a:r>
          </a:p>
        </p:txBody>
      </p:sp>
      <p:pic>
        <p:nvPicPr>
          <p:cNvPr id="7" name="Picture 6">
            <a:extLst>
              <a:ext uri="{FF2B5EF4-FFF2-40B4-BE49-F238E27FC236}">
                <a16:creationId xmlns:a16="http://schemas.microsoft.com/office/drawing/2014/main" id="{F12C0001-8895-4294-8235-931E5C22D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728" y="735981"/>
            <a:ext cx="9702544" cy="6858000"/>
          </a:xfrm>
          <a:prstGeom prst="rect">
            <a:avLst/>
          </a:prstGeom>
        </p:spPr>
      </p:pic>
      <p:sp>
        <p:nvSpPr>
          <p:cNvPr id="3" name="Footer Placeholder 2">
            <a:extLst>
              <a:ext uri="{FF2B5EF4-FFF2-40B4-BE49-F238E27FC236}">
                <a16:creationId xmlns:a16="http://schemas.microsoft.com/office/drawing/2014/main" id="{DB9E9BE4-B5F2-46DC-AC7C-24ECA031E2A2}"/>
              </a:ext>
            </a:extLst>
          </p:cNvPr>
          <p:cNvSpPr>
            <a:spLocks noGrp="1"/>
          </p:cNvSpPr>
          <p:nvPr>
            <p:ph type="ftr" sz="quarter" idx="11"/>
          </p:nvPr>
        </p:nvSpPr>
        <p:spPr/>
        <p:txBody>
          <a:bodyPr/>
          <a:lstStyle/>
          <a:p>
            <a:endParaRPr lang="en-US"/>
          </a:p>
        </p:txBody>
      </p:sp>
      <p:pic>
        <p:nvPicPr>
          <p:cNvPr id="4" name="Audio 3">
            <a:hlinkClick r:id="" action="ppaction://media"/>
            <a:extLst>
              <a:ext uri="{FF2B5EF4-FFF2-40B4-BE49-F238E27FC236}">
                <a16:creationId xmlns:a16="http://schemas.microsoft.com/office/drawing/2014/main" id="{BE0DFE95-F59B-4453-B496-E2AEE4E12C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7491076"/>
      </p:ext>
    </p:extLst>
  </p:cSld>
  <p:clrMapOvr>
    <a:masterClrMapping/>
  </p:clrMapOvr>
  <mc:AlternateContent xmlns:mc="http://schemas.openxmlformats.org/markup-compatibility/2006">
    <mc:Choice xmlns:p14="http://schemas.microsoft.com/office/powerpoint/2010/main" Requires="p14">
      <p:transition spd="slow" p14:dur="2000" advTm="23842"/>
    </mc:Choice>
    <mc:Fallback>
      <p:transition spd="slow" advTm="2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03BEF2-BF12-488A-B4E9-446FFCCBF6B6}"/>
              </a:ext>
            </a:extLst>
          </p:cNvPr>
          <p:cNvSpPr>
            <a:spLocks noGrp="1"/>
          </p:cNvSpPr>
          <p:nvPr>
            <p:ph type="title"/>
          </p:nvPr>
        </p:nvSpPr>
        <p:spPr/>
        <p:txBody>
          <a:bodyPr/>
          <a:lstStyle/>
          <a:p>
            <a:r>
              <a:rPr lang="en-US" dirty="0"/>
              <a:t>LoRa</a:t>
            </a:r>
          </a:p>
        </p:txBody>
      </p:sp>
      <p:sp>
        <p:nvSpPr>
          <p:cNvPr id="5" name="Content Placeholder 4">
            <a:extLst>
              <a:ext uri="{FF2B5EF4-FFF2-40B4-BE49-F238E27FC236}">
                <a16:creationId xmlns:a16="http://schemas.microsoft.com/office/drawing/2014/main" id="{CA77AA92-6CDE-4D36-88E2-BA4F11909DB2}"/>
              </a:ext>
            </a:extLst>
          </p:cNvPr>
          <p:cNvSpPr>
            <a:spLocks noGrp="1"/>
          </p:cNvSpPr>
          <p:nvPr>
            <p:ph idx="1"/>
          </p:nvPr>
        </p:nvSpPr>
        <p:spPr>
          <a:xfrm>
            <a:off x="838200" y="1482854"/>
            <a:ext cx="7717972" cy="4694109"/>
          </a:xfrm>
        </p:spPr>
        <p:txBody>
          <a:bodyPr>
            <a:normAutofit fontScale="70000" lnSpcReduction="20000"/>
          </a:bodyPr>
          <a:lstStyle/>
          <a:p>
            <a:r>
              <a:rPr lang="en-US" dirty="0"/>
              <a:t>LoRa is </a:t>
            </a:r>
            <a:r>
              <a:rPr lang="en-US" dirty="0" err="1"/>
              <a:t>Semtech’s</a:t>
            </a:r>
            <a:r>
              <a:rPr lang="en-US" dirty="0"/>
              <a:t> proprietary implementation of Chirp Spread Spectrum (CSS) </a:t>
            </a:r>
          </a:p>
          <a:p>
            <a:pPr lvl="1"/>
            <a:r>
              <a:rPr lang="en-US" dirty="0"/>
              <a:t>Targets battery-powered, Internet-of-Things (IoT) devices</a:t>
            </a:r>
          </a:p>
          <a:p>
            <a:pPr lvl="1"/>
            <a:r>
              <a:rPr lang="en-US" dirty="0"/>
              <a:t>Used to implement LPWAN protocol </a:t>
            </a:r>
            <a:r>
              <a:rPr lang="en-US" dirty="0" err="1"/>
              <a:t>LoRaWAN</a:t>
            </a:r>
            <a:endParaRPr lang="en-US" dirty="0"/>
          </a:p>
          <a:p>
            <a:r>
              <a:rPr lang="en-US" dirty="0"/>
              <a:t>Benefit: CSS gives large processing gain vs. FSK/OOK</a:t>
            </a:r>
          </a:p>
          <a:p>
            <a:pPr lvl="1"/>
            <a:r>
              <a:rPr lang="en-US" dirty="0"/>
              <a:t>LoRa@1172bps: -132dBm Rx sensitivity on 70cm</a:t>
            </a:r>
          </a:p>
          <a:p>
            <a:pPr lvl="1"/>
            <a:r>
              <a:rPr lang="en-US" dirty="0"/>
              <a:t>FSK@1200bps: -123dBm Rx sensitivity on 70cm</a:t>
            </a:r>
          </a:p>
          <a:p>
            <a:pPr lvl="1"/>
            <a:r>
              <a:rPr lang="en-US" dirty="0"/>
              <a:t>LoRa supports bitrates up to 37500bps (62500bps on newer chipsets)</a:t>
            </a:r>
          </a:p>
          <a:p>
            <a:r>
              <a:rPr lang="en-US" dirty="0"/>
              <a:t>Highest sensitivity rate possible for LoRa is -148dBm</a:t>
            </a:r>
          </a:p>
          <a:p>
            <a:pPr lvl="1"/>
            <a:r>
              <a:rPr lang="en-US" dirty="0"/>
              <a:t>Not used much because it requires a TCXO to function</a:t>
            </a:r>
          </a:p>
          <a:p>
            <a:pPr lvl="1"/>
            <a:r>
              <a:rPr lang="en-US" dirty="0"/>
              <a:t>Low data rate -- 18bps at this sensitivity level</a:t>
            </a:r>
          </a:p>
          <a:p>
            <a:r>
              <a:rPr lang="en-US" dirty="0"/>
              <a:t>LoRa is becoming increasingly popular, so products are easy to find</a:t>
            </a:r>
          </a:p>
          <a:p>
            <a:pPr lvl="1"/>
            <a:r>
              <a:rPr lang="en-US" dirty="0" err="1"/>
              <a:t>HopeRF</a:t>
            </a:r>
            <a:r>
              <a:rPr lang="en-US" dirty="0"/>
              <a:t> is a popular module maker; some integrated w/MCU emerging</a:t>
            </a:r>
          </a:p>
          <a:p>
            <a:pPr lvl="1"/>
            <a:r>
              <a:rPr lang="en-US" dirty="0"/>
              <a:t>33cm and 70cm modules easy to find</a:t>
            </a:r>
          </a:p>
          <a:p>
            <a:pPr lvl="1"/>
            <a:r>
              <a:rPr lang="en-US" dirty="0"/>
              <a:t>LoRa chipsets support 137MHz through 1GHz, as well as the 2.4GHz band</a:t>
            </a:r>
          </a:p>
          <a:p>
            <a:r>
              <a:rPr lang="en-US" b="1" dirty="0"/>
              <a:t>LoRa provides large sensitivity improvement (9dB or more) vs. FSK</a:t>
            </a:r>
          </a:p>
          <a:p>
            <a:pPr lvl="1"/>
            <a:endParaRPr lang="en-US" dirty="0"/>
          </a:p>
        </p:txBody>
      </p:sp>
      <p:pic>
        <p:nvPicPr>
          <p:cNvPr id="3" name="Picture 2">
            <a:extLst>
              <a:ext uri="{FF2B5EF4-FFF2-40B4-BE49-F238E27FC236}">
                <a16:creationId xmlns:a16="http://schemas.microsoft.com/office/drawing/2014/main" id="{FDDB55B8-C7D2-4C6B-8AD0-A6548E213831}"/>
              </a:ext>
            </a:extLst>
          </p:cNvPr>
          <p:cNvPicPr>
            <a:picLocks noChangeAspect="1"/>
          </p:cNvPicPr>
          <p:nvPr/>
        </p:nvPicPr>
        <p:blipFill rotWithShape="1">
          <a:blip r:embed="rId5">
            <a:extLst>
              <a:ext uri="{28A0092B-C50C-407E-A947-70E740481C1C}">
                <a14:useLocalDpi xmlns:a14="http://schemas.microsoft.com/office/drawing/2010/main" val="0"/>
              </a:ext>
            </a:extLst>
          </a:blip>
          <a:srcRect r="52286"/>
          <a:stretch/>
        </p:blipFill>
        <p:spPr>
          <a:xfrm>
            <a:off x="8556172" y="1482854"/>
            <a:ext cx="3635828" cy="3644900"/>
          </a:xfrm>
          <a:prstGeom prst="rect">
            <a:avLst/>
          </a:prstGeom>
        </p:spPr>
      </p:pic>
      <p:sp>
        <p:nvSpPr>
          <p:cNvPr id="6" name="TextBox 5">
            <a:extLst>
              <a:ext uri="{FF2B5EF4-FFF2-40B4-BE49-F238E27FC236}">
                <a16:creationId xmlns:a16="http://schemas.microsoft.com/office/drawing/2014/main" id="{7022028F-8C54-4CD0-A6BB-F55EB4D3185E}"/>
              </a:ext>
            </a:extLst>
          </p:cNvPr>
          <p:cNvSpPr txBox="1"/>
          <p:nvPr/>
        </p:nvSpPr>
        <p:spPr>
          <a:xfrm>
            <a:off x="8556172" y="5165517"/>
            <a:ext cx="3635828" cy="1354217"/>
          </a:xfrm>
          <a:prstGeom prst="rect">
            <a:avLst/>
          </a:prstGeom>
          <a:noFill/>
        </p:spPr>
        <p:txBody>
          <a:bodyPr wrap="square" rtlCol="0">
            <a:spAutoFit/>
          </a:bodyPr>
          <a:lstStyle/>
          <a:p>
            <a:r>
              <a:rPr lang="en-US" sz="1600" i="1" dirty="0"/>
              <a:t>Source: </a:t>
            </a:r>
            <a:r>
              <a:rPr lang="en-US" sz="1600" i="1" dirty="0">
                <a:hlinkClick r:id="rId6"/>
              </a:rPr>
              <a:t>https://www.digikey.com/en/articles/techzone/2016/nov/lorawan-part-1-15-km-wireless-10-year-battery-life-iot</a:t>
            </a:r>
            <a:endParaRPr lang="en-US" sz="1600" i="1" dirty="0"/>
          </a:p>
          <a:p>
            <a:endParaRPr lang="en-US" dirty="0"/>
          </a:p>
        </p:txBody>
      </p:sp>
      <p:sp>
        <p:nvSpPr>
          <p:cNvPr id="2" name="Footer Placeholder 1">
            <a:extLst>
              <a:ext uri="{FF2B5EF4-FFF2-40B4-BE49-F238E27FC236}">
                <a16:creationId xmlns:a16="http://schemas.microsoft.com/office/drawing/2014/main" id="{0C25CF3A-2185-4C35-8946-9E4D2512B68A}"/>
              </a:ext>
            </a:extLst>
          </p:cNvPr>
          <p:cNvSpPr>
            <a:spLocks noGrp="1"/>
          </p:cNvSpPr>
          <p:nvPr>
            <p:ph type="ftr" sz="quarter" idx="11"/>
          </p:nvPr>
        </p:nvSpPr>
        <p:spPr/>
        <p:txBody>
          <a:bodyPr/>
          <a:lstStyle/>
          <a:p>
            <a:endParaRPr lang="en-US"/>
          </a:p>
        </p:txBody>
      </p:sp>
      <p:pic>
        <p:nvPicPr>
          <p:cNvPr id="8" name="Audio 7">
            <a:hlinkClick r:id="" action="ppaction://media"/>
            <a:extLst>
              <a:ext uri="{FF2B5EF4-FFF2-40B4-BE49-F238E27FC236}">
                <a16:creationId xmlns:a16="http://schemas.microsoft.com/office/drawing/2014/main" id="{34FA661F-701C-4693-B3C1-75BA636DA5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7649"/>
      </p:ext>
    </p:extLst>
  </p:cSld>
  <p:clrMapOvr>
    <a:masterClrMapping/>
  </p:clrMapOvr>
  <mc:AlternateContent xmlns:mc="http://schemas.openxmlformats.org/markup-compatibility/2006">
    <mc:Choice xmlns:p14="http://schemas.microsoft.com/office/powerpoint/2010/main" Requires="p14">
      <p:transition spd="slow" p14:dur="2000" advTm="70238"/>
    </mc:Choice>
    <mc:Fallback>
      <p:transition spd="slow" advTm="7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03BEF2-BF12-488A-B4E9-446FFCCBF6B6}"/>
              </a:ext>
            </a:extLst>
          </p:cNvPr>
          <p:cNvSpPr>
            <a:spLocks noGrp="1"/>
          </p:cNvSpPr>
          <p:nvPr>
            <p:ph type="title"/>
          </p:nvPr>
        </p:nvSpPr>
        <p:spPr/>
        <p:txBody>
          <a:bodyPr/>
          <a:lstStyle/>
          <a:p>
            <a:r>
              <a:rPr lang="en-US" dirty="0"/>
              <a:t>LoRa Parameters</a:t>
            </a:r>
          </a:p>
        </p:txBody>
      </p:sp>
      <p:pic>
        <p:nvPicPr>
          <p:cNvPr id="2" name="Picture 1">
            <a:extLst>
              <a:ext uri="{FF2B5EF4-FFF2-40B4-BE49-F238E27FC236}">
                <a16:creationId xmlns:a16="http://schemas.microsoft.com/office/drawing/2014/main" id="{716B2E40-8A5F-4A44-8FFD-1DD0B52D4263}"/>
              </a:ext>
            </a:extLst>
          </p:cNvPr>
          <p:cNvPicPr>
            <a:picLocks noChangeAspect="1"/>
          </p:cNvPicPr>
          <p:nvPr/>
        </p:nvPicPr>
        <p:blipFill rotWithShape="1">
          <a:blip r:embed="rId5"/>
          <a:srcRect l="14929" t="13333" r="25143" b="9930"/>
          <a:stretch/>
        </p:blipFill>
        <p:spPr>
          <a:xfrm>
            <a:off x="5521234" y="1576259"/>
            <a:ext cx="6470470" cy="4660411"/>
          </a:xfrm>
          <a:prstGeom prst="rect">
            <a:avLst/>
          </a:prstGeom>
        </p:spPr>
      </p:pic>
      <p:sp>
        <p:nvSpPr>
          <p:cNvPr id="7" name="Content Placeholder 2">
            <a:extLst>
              <a:ext uri="{FF2B5EF4-FFF2-40B4-BE49-F238E27FC236}">
                <a16:creationId xmlns:a16="http://schemas.microsoft.com/office/drawing/2014/main" id="{0ED724B8-3CAA-488D-8655-BF7243A48645}"/>
              </a:ext>
            </a:extLst>
          </p:cNvPr>
          <p:cNvSpPr>
            <a:spLocks noGrp="1"/>
          </p:cNvSpPr>
          <p:nvPr>
            <p:ph idx="1"/>
          </p:nvPr>
        </p:nvSpPr>
        <p:spPr>
          <a:xfrm>
            <a:off x="457200" y="1593669"/>
            <a:ext cx="5003074" cy="4899205"/>
          </a:xfrm>
        </p:spPr>
        <p:txBody>
          <a:bodyPr>
            <a:normAutofit fontScale="92500" lnSpcReduction="20000"/>
          </a:bodyPr>
          <a:lstStyle/>
          <a:p>
            <a:r>
              <a:rPr lang="en-US" b="1" dirty="0"/>
              <a:t>Spreading Factor (SF)</a:t>
            </a:r>
          </a:p>
          <a:p>
            <a:pPr lvl="1"/>
            <a:r>
              <a:rPr lang="en-US" dirty="0"/>
              <a:t>2</a:t>
            </a:r>
            <a:r>
              <a:rPr lang="en-US" baseline="30000" dirty="0"/>
              <a:t>SF</a:t>
            </a:r>
            <a:r>
              <a:rPr lang="en-US" dirty="0"/>
              <a:t> = number of chips/symbol</a:t>
            </a:r>
          </a:p>
          <a:p>
            <a:pPr lvl="1"/>
            <a:r>
              <a:rPr lang="en-US" dirty="0"/>
              <a:t>Higher SF gives higher Rx sensitivity in exchange for lower data rates</a:t>
            </a:r>
          </a:p>
          <a:p>
            <a:pPr lvl="1"/>
            <a:r>
              <a:rPr lang="en-US" dirty="0"/>
              <a:t>Different SF’s are somewhat orthogonal, as well as different IQ polarities</a:t>
            </a:r>
          </a:p>
          <a:p>
            <a:r>
              <a:rPr lang="en-US" b="1" dirty="0"/>
              <a:t>Bandwidth</a:t>
            </a:r>
            <a:r>
              <a:rPr lang="en-US" dirty="0"/>
              <a:t> – how “wide” the chirp is</a:t>
            </a:r>
          </a:p>
          <a:p>
            <a:pPr lvl="1"/>
            <a:r>
              <a:rPr lang="en-US" dirty="0"/>
              <a:t>Wider bandwidth gives higher data rates at expense of Rx sensitivity</a:t>
            </a:r>
          </a:p>
          <a:p>
            <a:pPr lvl="1"/>
            <a:r>
              <a:rPr lang="en-US" dirty="0"/>
              <a:t>500KHz, 250KHz, and 125KHz are typically used</a:t>
            </a:r>
          </a:p>
          <a:p>
            <a:r>
              <a:rPr lang="en-US" b="1" dirty="0"/>
              <a:t>Coding Rate</a:t>
            </a:r>
            <a:r>
              <a:rPr lang="en-US" dirty="0"/>
              <a:t> specifies the FEC (Hamming code)</a:t>
            </a:r>
          </a:p>
          <a:p>
            <a:pPr lvl="1"/>
            <a:endParaRPr lang="en-US" dirty="0"/>
          </a:p>
          <a:p>
            <a:pPr lvl="1"/>
            <a:endParaRPr lang="en-US"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A4714BDB-E7BD-48A9-95F0-00EEC6213B27}"/>
              </a:ext>
            </a:extLst>
          </p:cNvPr>
          <p:cNvSpPr>
            <a:spLocks noGrp="1"/>
          </p:cNvSpPr>
          <p:nvPr>
            <p:ph type="ftr"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69AAF122-33CB-421F-9DBB-79F9D4FE06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6433455"/>
      </p:ext>
    </p:extLst>
  </p:cSld>
  <p:clrMapOvr>
    <a:masterClrMapping/>
  </p:clrMapOvr>
  <mc:AlternateContent xmlns:mc="http://schemas.openxmlformats.org/markup-compatibility/2006">
    <mc:Choice xmlns:p14="http://schemas.microsoft.com/office/powerpoint/2010/main" Requires="p14">
      <p:transition spd="slow" p14:dur="2000" advTm="47403"/>
    </mc:Choice>
    <mc:Fallback>
      <p:transition spd="slow" advTm="4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1610-CB0B-4C64-951B-0C453457F19D}"/>
              </a:ext>
            </a:extLst>
          </p:cNvPr>
          <p:cNvSpPr>
            <a:spLocks noGrp="1"/>
          </p:cNvSpPr>
          <p:nvPr>
            <p:ph type="title"/>
          </p:nvPr>
        </p:nvSpPr>
        <p:spPr/>
        <p:txBody>
          <a:bodyPr/>
          <a:lstStyle/>
          <a:p>
            <a:r>
              <a:rPr lang="en-US" dirty="0"/>
              <a:t>The (FM) Capture Effect</a:t>
            </a:r>
          </a:p>
        </p:txBody>
      </p:sp>
      <p:sp>
        <p:nvSpPr>
          <p:cNvPr id="3" name="Content Placeholder 2">
            <a:extLst>
              <a:ext uri="{FF2B5EF4-FFF2-40B4-BE49-F238E27FC236}">
                <a16:creationId xmlns:a16="http://schemas.microsoft.com/office/drawing/2014/main" id="{8446C7DC-9DD6-4980-9219-C22EE9F9E689}"/>
              </a:ext>
            </a:extLst>
          </p:cNvPr>
          <p:cNvSpPr>
            <a:spLocks noGrp="1"/>
          </p:cNvSpPr>
          <p:nvPr>
            <p:ph idx="1"/>
          </p:nvPr>
        </p:nvSpPr>
        <p:spPr/>
        <p:txBody>
          <a:bodyPr>
            <a:normAutofit fontScale="92500" lnSpcReduction="10000"/>
          </a:bodyPr>
          <a:lstStyle/>
          <a:p>
            <a:r>
              <a:rPr lang="en-US" dirty="0"/>
              <a:t>Many types of receivers receive exclusively the strongest signal when that signal is stronger (by 3dB or more) than other signals</a:t>
            </a:r>
          </a:p>
          <a:p>
            <a:pPr lvl="1"/>
            <a:r>
              <a:rPr lang="en-US" dirty="0"/>
              <a:t>Necessary for e.g. Wi-Fi, Bluetooth, etc. for coexistence with other transmitters in the area</a:t>
            </a:r>
          </a:p>
          <a:p>
            <a:pPr lvl="1"/>
            <a:r>
              <a:rPr lang="en-US" dirty="0"/>
              <a:t>Constant-envelope modulation schemes (FM, FSK, some PSK, etc.) are most well-known for the capture effect</a:t>
            </a:r>
          </a:p>
          <a:p>
            <a:pPr lvl="1"/>
            <a:r>
              <a:rPr lang="en-US" dirty="0"/>
              <a:t>AM and SSB receivers do not experience capture</a:t>
            </a:r>
          </a:p>
          <a:p>
            <a:r>
              <a:rPr lang="en-US" dirty="0"/>
              <a:t>Effect observed when two people try to transmit into same FM repeater</a:t>
            </a:r>
          </a:p>
          <a:p>
            <a:pPr lvl="1"/>
            <a:r>
              <a:rPr lang="en-US" dirty="0"/>
              <a:t>Almost always, one person is heard</a:t>
            </a:r>
          </a:p>
          <a:p>
            <a:pPr lvl="1"/>
            <a:r>
              <a:rPr lang="en-US" dirty="0"/>
              <a:t>Other person(s) comes off as some sort of distortion/noise</a:t>
            </a:r>
          </a:p>
          <a:p>
            <a:r>
              <a:rPr lang="en-US" dirty="0"/>
              <a:t>LoRa is a constant-envelope modulation that </a:t>
            </a:r>
            <a:r>
              <a:rPr lang="en-US" i="1" dirty="0"/>
              <a:t>does</a:t>
            </a:r>
            <a:r>
              <a:rPr lang="en-US" dirty="0"/>
              <a:t> experience the capture effect</a:t>
            </a:r>
          </a:p>
          <a:p>
            <a:pPr lvl="1"/>
            <a:endParaRPr lang="en-US" dirty="0"/>
          </a:p>
        </p:txBody>
      </p:sp>
      <p:sp>
        <p:nvSpPr>
          <p:cNvPr id="4" name="Footer Placeholder 3">
            <a:extLst>
              <a:ext uri="{FF2B5EF4-FFF2-40B4-BE49-F238E27FC236}">
                <a16:creationId xmlns:a16="http://schemas.microsoft.com/office/drawing/2014/main" id="{9D560D27-88C0-48A0-AF16-457D6860DC97}"/>
              </a:ext>
            </a:extLst>
          </p:cNvPr>
          <p:cNvSpPr>
            <a:spLocks noGrp="1"/>
          </p:cNvSpPr>
          <p:nvPr>
            <p:ph type="ftr"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751BFC18-42ED-4D73-9F43-AE1AFC68DC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78206051"/>
      </p:ext>
    </p:extLst>
  </p:cSld>
  <p:clrMapOvr>
    <a:masterClrMapping/>
  </p:clrMapOvr>
  <mc:AlternateContent xmlns:mc="http://schemas.openxmlformats.org/markup-compatibility/2006">
    <mc:Choice xmlns:p14="http://schemas.microsoft.com/office/powerpoint/2010/main" Requires="p14">
      <p:transition spd="slow" p14:dur="2000" advTm="31484"/>
    </mc:Choice>
    <mc:Fallback>
      <p:transition spd="slow" advTm="31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19497</TotalTime>
  <Words>4873</Words>
  <Application>Microsoft Office PowerPoint</Application>
  <PresentationFormat>Widescreen</PresentationFormat>
  <Paragraphs>405</Paragraphs>
  <Slides>24</Slides>
  <Notes>24</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Courier New</vt:lpstr>
      <vt:lpstr>Office Theme</vt:lpstr>
      <vt:lpstr>QMesh: A long-range, low-cost wireless mesh network for digital voice communications</vt:lpstr>
      <vt:lpstr>Who am I?</vt:lpstr>
      <vt:lpstr>What is QMesh?</vt:lpstr>
      <vt:lpstr>MANETS/Wireless Mesh Networking</vt:lpstr>
      <vt:lpstr>Flooding vs. Routing</vt:lpstr>
      <vt:lpstr>Synchronized Flooding Example</vt:lpstr>
      <vt:lpstr>LoRa</vt:lpstr>
      <vt:lpstr>LoRa Parameters</vt:lpstr>
      <vt:lpstr>The (FM) Capture Effect</vt:lpstr>
      <vt:lpstr>Using the Capture Effect</vt:lpstr>
      <vt:lpstr>Increasing Capture Success with LoRa</vt:lpstr>
      <vt:lpstr>Chip-Level LoRa Overlap Reduction</vt:lpstr>
      <vt:lpstr>Symbol-Level LoRa Overlap Reduction</vt:lpstr>
      <vt:lpstr>The QMesh Protocol Overview</vt:lpstr>
      <vt:lpstr>QMesh Protocol In Action</vt:lpstr>
      <vt:lpstr>Forward Error Correction (FEC)</vt:lpstr>
      <vt:lpstr>QMesh Test Node</vt:lpstr>
      <vt:lpstr>QMesh LoRa Shield Overview</vt:lpstr>
      <vt:lpstr>QMesh LoRa Shield Design</vt:lpstr>
      <vt:lpstr>Node Configuration</vt:lpstr>
      <vt:lpstr>Discussion</vt:lpstr>
      <vt:lpstr>Next Steps – FM Micro-Repeaters</vt:lpstr>
      <vt:lpstr>LoRa + Analog FM Architecture</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QMesh</dc:title>
  <dc:creator>Dan Fay</dc:creator>
  <cp:lastModifiedBy>Dan Fay</cp:lastModifiedBy>
  <cp:revision>323</cp:revision>
  <dcterms:created xsi:type="dcterms:W3CDTF">2018-09-11T13:01:47Z</dcterms:created>
  <dcterms:modified xsi:type="dcterms:W3CDTF">2020-09-05T00:29:20Z</dcterms:modified>
</cp:coreProperties>
</file>