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9.jpeg" ContentType="image/jpeg"/>
  <Override PartName="/ppt/media/image8.jpeg" ContentType="image/jpeg"/>
  <Override PartName="/ppt/media/image7.jpeg" ContentType="image/jpeg"/>
  <Override PartName="/ppt/media/image2.jpeg" ContentType="image/jpeg"/>
  <Override PartName="/ppt/media/image1.png" ContentType="image/pn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13.xml" ContentType="application/vnd.openxmlformats-officedocument.presentationml.slide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0077450" cy="5668962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67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3280" y="3043800"/>
            <a:ext cx="9067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3280" y="304380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49800" y="304380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69400" y="132624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5160" y="132624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3280" y="304380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69400" y="304380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5160" y="304380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3280" y="1326240"/>
            <a:ext cx="9067680" cy="3287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676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3280" y="225720"/>
            <a:ext cx="9067680" cy="438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3280" y="304380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3280" y="1326240"/>
            <a:ext cx="9067680" cy="3287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149800" y="304380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3280" y="3043800"/>
            <a:ext cx="9067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67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3280" y="3043800"/>
            <a:ext cx="9067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03280" y="304380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149800" y="304380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569400" y="132624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635160" y="132624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03280" y="304380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569400" y="304380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635160" y="3043800"/>
            <a:ext cx="291960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676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3280" y="225720"/>
            <a:ext cx="9067680" cy="4386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3280" y="304380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49800" y="304380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49800" y="1326240"/>
            <a:ext cx="44247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3280" y="3043800"/>
            <a:ext cx="9067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cae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8445960" y="5083200"/>
            <a:ext cx="1428840" cy="304920"/>
          </a:xfrm>
          <a:prstGeom prst="rect">
            <a:avLst/>
          </a:prstGeom>
          <a:ln>
            <a:noFill/>
          </a:ln>
        </p:spPr>
      </p:pic>
      <p:pic>
        <p:nvPicPr>
          <p:cNvPr id="1" name="" descr=""/>
          <p:cNvPicPr/>
          <p:nvPr/>
        </p:nvPicPr>
        <p:blipFill>
          <a:blip r:embed="rId3"/>
          <a:stretch/>
        </p:blipFill>
        <p:spPr>
          <a:xfrm>
            <a:off x="7805880" y="4937760"/>
            <a:ext cx="535680" cy="59652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280" y="225720"/>
            <a:ext cx="9067680" cy="946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3280" y="1326240"/>
            <a:ext cx="90676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91080" y="5303520"/>
            <a:ext cx="1554480" cy="29016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lIns="90000" rIns="90000" tIns="45000" bIns="45000"/>
          <a:p>
            <a:r>
              <a:rPr b="0" lang="en-US" sz="1400" spc="-1" strike="noStrike">
                <a:latin typeface="Arial"/>
              </a:rPr>
              <a:t>Slide: </a:t>
            </a:r>
            <a:fld id="{E4ABCB8C-BB5E-49F5-B4B0-1C00A5E34C0A}" type="slidenum">
              <a:rPr b="0" lang="en-US" sz="1400" spc="-1" strike="noStrike">
                <a:latin typeface="Arial"/>
              </a:rPr>
              <a:t>1</a:t>
            </a:fld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92280" y="301680"/>
            <a:ext cx="8690760" cy="109548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92280" y="1508760"/>
            <a:ext cx="8690760" cy="3596760"/>
          </a:xfrm>
          <a:prstGeom prst="rect">
            <a:avLst/>
          </a:prstGeom>
        </p:spPr>
        <p:txBody>
          <a:bodyPr/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92280" y="5254200"/>
            <a:ext cx="2266920" cy="3013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C9C9BAAC-B644-436D-AEB5-09A3910F8E22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9/8/20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337560" y="5254200"/>
            <a:ext cx="3400560" cy="30132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116480" y="5254200"/>
            <a:ext cx="2266920" cy="3013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A57302D-85C9-412B-B234-15ABC77B97A7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548280" y="274320"/>
            <a:ext cx="9067680" cy="1783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Magnetometer Characterization for  Space Weather Observation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498600" y="2468880"/>
            <a:ext cx="9067680" cy="213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lvl="2" marL="648000" indent="-216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8800" spc="-1" strike="noStrike">
                <a:latin typeface="Arial"/>
              </a:rPr>
              <a:t> </a:t>
            </a:r>
            <a:r>
              <a:rPr b="0" lang="en-US" sz="8800" spc="-1" strike="noStrike">
                <a:latin typeface="Arial"/>
              </a:rPr>
              <a:t>David Witten KD0EAG, TAPR</a:t>
            </a:r>
            <a:endParaRPr b="0" lang="en-US" sz="8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8800" spc="-1" strike="noStrike">
                <a:latin typeface="Arial"/>
              </a:rPr>
              <a:t> </a:t>
            </a:r>
            <a:r>
              <a:rPr b="0" lang="en-US" sz="8800" spc="-1" strike="noStrike">
                <a:latin typeface="Arial"/>
              </a:rPr>
              <a:t>Hyomin Kim KD2MCR, New Jersey Institute of Technology</a:t>
            </a:r>
            <a:endParaRPr b="0" lang="en-US" sz="8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8800" spc="-1" strike="noStrike">
                <a:latin typeface="Arial"/>
              </a:rPr>
              <a:t>    </a:t>
            </a:r>
            <a:r>
              <a:rPr b="0" lang="en-US" sz="8800" spc="-1" strike="noStrike">
                <a:latin typeface="Arial"/>
              </a:rPr>
              <a:t>with assistance from Gil Jeffer and Sungjun Noh and others</a:t>
            </a:r>
            <a:endParaRPr b="0" lang="en-US" sz="8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8800" spc="-1" strike="noStrike">
                <a:latin typeface="Arial"/>
              </a:rPr>
              <a:t> </a:t>
            </a:r>
            <a:r>
              <a:rPr b="0" lang="en-US" sz="8800" spc="-1" strike="noStrike">
                <a:latin typeface="Arial"/>
              </a:rPr>
              <a:t>Julius Madey, K2KGJ</a:t>
            </a:r>
            <a:endParaRPr b="0" lang="en-US" sz="8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88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600" spc="-1" strike="noStrike">
                <a:latin typeface="Arial"/>
              </a:rPr>
              <a:t>We gratefully acknowledge support to this project from NSF Grants AGS-2002278, AGS-1932997, and AGS-1932972.</a:t>
            </a:r>
            <a:endParaRPr b="0" lang="en-US" sz="66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6600" spc="-1" strike="noStrike">
                <a:latin typeface="Arial"/>
              </a:rPr>
              <a:t>TAPR would also like to acknowledge the generous ARDC grant in support of the prototype build.</a:t>
            </a:r>
            <a:endParaRPr b="0" lang="en-US" sz="66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503280" y="225720"/>
            <a:ext cx="90676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CustomShape 2"/>
          <p:cNvSpPr/>
          <p:nvPr/>
        </p:nvSpPr>
        <p:spPr>
          <a:xfrm>
            <a:off x="503280" y="1326240"/>
            <a:ext cx="906768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548280" y="1224720"/>
            <a:ext cx="4480200" cy="338940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5359680" y="1209600"/>
            <a:ext cx="4211280" cy="3404520"/>
          </a:xfrm>
          <a:prstGeom prst="rect">
            <a:avLst/>
          </a:prstGeom>
          <a:ln>
            <a:noFill/>
          </a:ln>
        </p:spPr>
      </p:pic>
      <p:sp>
        <p:nvSpPr>
          <p:cNvPr id="109" name="TextShape 3"/>
          <p:cNvSpPr txBox="1"/>
          <p:nvPr/>
        </p:nvSpPr>
        <p:spPr>
          <a:xfrm>
            <a:off x="841680" y="381960"/>
            <a:ext cx="839340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4400" spc="-1" strike="noStrike">
                <a:latin typeface="Arial"/>
              </a:rPr>
              <a:t>Sensor Assembly and Placement</a:t>
            </a:r>
            <a:endParaRPr b="0" lang="en-US" sz="4400" spc="-1" strike="noStrike"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503280" y="225720"/>
            <a:ext cx="90676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latin typeface="Arial"/>
              </a:rPr>
              <a:t>Next Steps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503280" y="1326240"/>
            <a:ext cx="906768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Software driver development</a:t>
            </a:r>
            <a:endParaRPr b="0" lang="en-US" sz="32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latin typeface="Arial"/>
              </a:rPr>
              <a:t>Refine and revise to support testing of production prototypes boards.</a:t>
            </a:r>
            <a:endParaRPr b="0" lang="en-US" sz="28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latin typeface="Arial"/>
              </a:rPr>
              <a:t>Port to Python from C.</a:t>
            </a:r>
            <a:endParaRPr b="0" lang="en-US" sz="28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latin typeface="Arial"/>
              </a:rPr>
              <a:t>Eventual integration into the larger data collection environment if desired.</a:t>
            </a:r>
            <a:endParaRPr b="0" lang="en-US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Further evaluation under realistic conditions</a:t>
            </a:r>
            <a:endParaRPr b="0" lang="en-US" sz="32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latin typeface="Arial"/>
              </a:rPr>
              <a:t>Testing at more established quiet sites.</a:t>
            </a:r>
            <a:endParaRPr b="0" lang="en-US" sz="28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1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800" spc="-1" strike="noStrike">
                <a:latin typeface="Arial"/>
              </a:rPr>
              <a:t>More comparisons with calibrated sensors of established quality.</a:t>
            </a:r>
            <a:endParaRPr b="0" lang="en-US" sz="2800" spc="-1" strike="noStrike"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439920" y="237240"/>
            <a:ext cx="9067680" cy="86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000" spc="-1" strike="noStrike">
                <a:latin typeface="Arial"/>
              </a:rPr>
              <a:t>Conclusions:  Critical Parameters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548640" y="934920"/>
            <a:ext cx="8563680" cy="4185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latin typeface="Arial"/>
              </a:rPr>
              <a:t>Sensitivity</a:t>
            </a:r>
            <a:r>
              <a:rPr b="0" lang="en-US" sz="1800" spc="-1" strike="noStrike">
                <a:latin typeface="Arial"/>
              </a:rPr>
              <a:t>: 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The PNI RM3100 can provide provide around 10 nT of of sensitivity if carefully deployed. 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latin typeface="Arial"/>
              </a:rPr>
              <a:t>Noise</a:t>
            </a:r>
            <a:r>
              <a:rPr b="0" lang="en-US" sz="1800" spc="-1" strike="noStrike">
                <a:latin typeface="Arial"/>
              </a:rPr>
              <a:t>: 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Measurements are susceptible to corrupting influences (ie electric deer fences) but with thoughtful site selection and positioning remote to interferers, seems capable of producing useful data.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latin typeface="Arial"/>
              </a:rPr>
              <a:t>Accuracy</a:t>
            </a:r>
            <a:r>
              <a:rPr b="0" lang="en-US" sz="1800" spc="-1" strike="noStrike">
                <a:latin typeface="Arial"/>
              </a:rPr>
              <a:t>: 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Initial tests produce show good correlation with one standard magnetometer </a:t>
            </a:r>
            <a:r>
              <a:rPr b="0" lang="en-US" sz="1800" spc="-1" strike="noStrike">
                <a:latin typeface="Arial"/>
                <a:ea typeface="Noto Sans CJK SC"/>
              </a:rPr>
              <a:t>installation (USGS Fredricksburg MD).  Some divergence form another (Jenny Jump NJ, NJIT) remains unexplained.  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  <a:ea typeface="Noto Sans CJK SC"/>
              </a:rPr>
              <a:t>Improvised Hemholtz coil measurements suggest that</a:t>
            </a:r>
            <a:r>
              <a:rPr b="0" lang="en-US" sz="1800" spc="-1" strike="noStrike">
                <a:latin typeface="Arial"/>
              </a:rPr>
              <a:t> the RM3100 field data is good to at least 5%.  Tests with traceable standards are anticipated soon.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latin typeface="Arial"/>
              </a:rPr>
              <a:t>Packaging</a:t>
            </a:r>
            <a:r>
              <a:rPr b="0" lang="en-US" sz="1800" spc="-1" strike="noStrike">
                <a:latin typeface="Arial"/>
              </a:rPr>
              <a:t>: 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Current indications are that significant protection from temperature shifts and other hazards are provided by below ground installation.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503280" y="225720"/>
            <a:ext cx="90676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latin typeface="Arial"/>
              </a:rPr>
              <a:t>References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503280" y="1360080"/>
            <a:ext cx="906768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latin typeface="Arial"/>
              </a:rPr>
              <a:t>PNI Sensor RM-3100 User manual – downloadable from: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0000ff"/>
                </a:solidFill>
                <a:uFillTx/>
                <a:latin typeface="Arial"/>
              </a:rPr>
              <a:t>	</a:t>
            </a:r>
            <a:r>
              <a:rPr b="0" lang="en-US" sz="2400" spc="-1" strike="noStrike" u="sng">
                <a:solidFill>
                  <a:srgbClr val="0000ff"/>
                </a:solidFill>
                <a:uFillTx/>
                <a:latin typeface="Arial"/>
              </a:rPr>
              <a:t>https://www.pnicorp.com/download/rm3100-user-manual/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48640" y="548640"/>
            <a:ext cx="9067680" cy="1134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200" spc="-1" strike="noStrike">
                <a:latin typeface="Arial"/>
              </a:rPr>
              <a:t>Magnetometer Characterization:  Critical Parameters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671760" y="1737360"/>
            <a:ext cx="8563680" cy="2906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latin typeface="Arial"/>
              </a:rPr>
              <a:t>Sensitivity</a:t>
            </a:r>
            <a:r>
              <a:rPr b="0" lang="en-US" sz="1800" spc="-1" strike="noStrike">
                <a:latin typeface="Arial"/>
              </a:rPr>
              <a:t>: 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Does the sensor provide the sensitivity required for meaningful measurements?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latin typeface="Arial"/>
              </a:rPr>
              <a:t>Noise</a:t>
            </a:r>
            <a:r>
              <a:rPr b="0" lang="en-US" sz="1800" spc="-1" strike="noStrike">
                <a:latin typeface="Arial"/>
              </a:rPr>
              <a:t>: 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Are the measurements susceptible to corruption in a realistic environment?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latin typeface="Arial"/>
              </a:rPr>
              <a:t>Accuracy</a:t>
            </a:r>
            <a:r>
              <a:rPr b="0" lang="en-US" sz="1800" spc="-1" strike="noStrike">
                <a:latin typeface="Arial"/>
              </a:rPr>
              <a:t>: 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Do the measurements obtained correlate to ones made by reference instruments?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latin typeface="Arial"/>
              </a:rPr>
              <a:t>Packaging</a:t>
            </a:r>
            <a:r>
              <a:rPr b="0" lang="en-US" sz="1800" spc="-1" strike="noStrike">
                <a:latin typeface="Arial"/>
              </a:rPr>
              <a:t>: </a:t>
            </a: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Can these sensors provide repeatable measurements over time in hostile deployments?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439920" y="365760"/>
            <a:ext cx="9067680" cy="1134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Software for Testing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500760" y="1701000"/>
            <a:ext cx="8563680" cy="2923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Very little initial discussion.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You cannot test much without it.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Software “just happens” when discussing hardware.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Requires LOTS of time and debugging to make something actually useful.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Never seems to be finished.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03280" y="225720"/>
            <a:ext cx="90676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latin typeface="Arial"/>
              </a:rPr>
              <a:t>Prototype 3D Mock-Up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rcRect l="21472" t="8313" r="8289" b="3265"/>
          <a:stretch/>
        </p:blipFill>
        <p:spPr>
          <a:xfrm>
            <a:off x="914040" y="1463040"/>
            <a:ext cx="3930840" cy="248472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rcRect l="16337" t="1375" r="18024" b="23522"/>
          <a:stretch/>
        </p:blipFill>
        <p:spPr>
          <a:xfrm>
            <a:off x="4937400" y="1463040"/>
            <a:ext cx="4296600" cy="246816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503280" y="225720"/>
            <a:ext cx="90676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CustomShape 2"/>
          <p:cNvSpPr/>
          <p:nvPr/>
        </p:nvSpPr>
        <p:spPr>
          <a:xfrm>
            <a:off x="623880" y="1326240"/>
            <a:ext cx="906768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93" name="TextShape 3"/>
          <p:cNvSpPr txBox="1"/>
          <p:nvPr/>
        </p:nvSpPr>
        <p:spPr>
          <a:xfrm>
            <a:off x="365400" y="457200"/>
            <a:ext cx="9133560" cy="134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4400" spc="-1" strike="noStrike">
                <a:latin typeface="Arial"/>
              </a:rPr>
              <a:t>PNI RM3100 Magnetometer Module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4" name="TextShape 4"/>
          <p:cNvSpPr txBox="1"/>
          <p:nvPr/>
        </p:nvSpPr>
        <p:spPr>
          <a:xfrm>
            <a:off x="914040" y="1645920"/>
            <a:ext cx="7954560" cy="3657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  <a:ea typeface="Noto Sans CJK SC"/>
              </a:rPr>
              <a:t>3 axis magneto-inductive measurement module.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  <a:ea typeface="Noto Sans CJK SC"/>
              </a:rPr>
              <a:t>Low cost (</a:t>
            </a:r>
            <a:r>
              <a:rPr b="0" lang="en-US" sz="2000" spc="-1" strike="noStrike">
                <a:latin typeface="Arial"/>
                <a:ea typeface="Arial"/>
              </a:rPr>
              <a:t>≤ $20) allows widespread deployment. 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  <a:ea typeface="Arial"/>
              </a:rPr>
              <a:t>Very small (25.4 mm x 25.4 mm x 8 mm) compared to other sensor types.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  <a:ea typeface="Arial"/>
              </a:rPr>
              <a:t>High sensitivity alternative to other magnetometer types.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  <a:ea typeface="Arial"/>
              </a:rPr>
              <a:t>Manufacturer claims 13 nT with default settings.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cae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692280" y="301680"/>
            <a:ext cx="8690760" cy="10954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Overview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692280" y="1195920"/>
            <a:ext cx="4428360" cy="3909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 Light"/>
              </a:rPr>
              <a:t>The prototype RM3100 magnetometer was installed at Jenny Jump Observatory on 6/29/2020.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 Light"/>
              </a:rPr>
              <a:t>Data from the magnetometer are compared with data from the co-located NJIT science magnetometer.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 Light"/>
              </a:rPr>
              <a:t>Both data sets are 10-sec moving averaged.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 Light"/>
              </a:rPr>
              <a:t>It is not clear whether the RM3100 magnetometer measured magnetic fields correctly since the field tracings do not match (time stamping issue, perhaps?).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Picture 4" descr=""/>
          <p:cNvPicPr/>
          <p:nvPr/>
        </p:nvPicPr>
        <p:blipFill>
          <a:blip r:embed="rId1"/>
          <a:stretch/>
        </p:blipFill>
        <p:spPr>
          <a:xfrm>
            <a:off x="5321520" y="301680"/>
            <a:ext cx="4431240" cy="2492640"/>
          </a:xfrm>
          <a:prstGeom prst="rect">
            <a:avLst/>
          </a:prstGeom>
          <a:ln>
            <a:noFill/>
          </a:ln>
        </p:spPr>
      </p:pic>
      <p:pic>
        <p:nvPicPr>
          <p:cNvPr id="98" name="Picture 6" descr=""/>
          <p:cNvPicPr/>
          <p:nvPr/>
        </p:nvPicPr>
        <p:blipFill>
          <a:blip r:embed="rId2"/>
          <a:stretch/>
        </p:blipFill>
        <p:spPr>
          <a:xfrm>
            <a:off x="5321520" y="2873520"/>
            <a:ext cx="4431240" cy="249300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503280" y="274320"/>
            <a:ext cx="9067680" cy="64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000" spc="-1" strike="noStrike">
                <a:latin typeface="Arial"/>
              </a:rPr>
              <a:t>I2C Extender Performance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712440" y="1326240"/>
            <a:ext cx="885708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lvl="1" marL="432000" indent="-216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The I2C bus provides very short range (less than 0.5 m) serial communication between   components within a chassis.  Single-ended signaling provides very limited noise immunity.</a:t>
            </a:r>
            <a:endParaRPr b="0" lang="en-US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PSWS and similar projects require significant separation between sensors and support </a:t>
            </a:r>
            <a:r>
              <a:rPr b="0" lang="en-US" sz="3200" spc="-1" strike="noStrike">
                <a:latin typeface="Arial"/>
              </a:rPr>
              <a:t>	</a:t>
            </a:r>
            <a:r>
              <a:rPr b="0" lang="en-US" sz="3200" spc="-1" strike="noStrike">
                <a:latin typeface="Arial"/>
              </a:rPr>
              <a:t>electronics to achieve maximum sensitivity.</a:t>
            </a:r>
            <a:endParaRPr b="0" lang="en-US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NXP PCA9615 converts I2C single-ended to differential signaling at voltages independent of the original input.  Differential signaling allows a substantial increase between the remote sensor and the data collection apparatus. Reliable operation at well over 30 m (~100 ft) was demonstrated in testing.</a:t>
            </a:r>
            <a:endParaRPr b="0" lang="en-US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The design of the I2C/dI2C bus allows attachment of additional sensors at either the local or the remote end of the bus, within the limits of available power.</a:t>
            </a:r>
            <a:endParaRPr b="0" lang="en-US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Changing the remote regulator to a very low drop out unit AND using 3.0 volts seems to have made a major improvement when coupled with in-ground temperature stabilization.</a:t>
            </a:r>
            <a:endParaRPr b="0" lang="en-US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The NXP PCA9615 chips are an extreme pain to hand solder!</a:t>
            </a:r>
            <a:endParaRPr b="0" lang="en-US" sz="3200" spc="-1" strike="noStrike"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503280" y="225720"/>
            <a:ext cx="9067680" cy="946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Temperature Sensitivity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503280" y="1645920"/>
            <a:ext cx="9067680" cy="3287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PNI Sensors has stated that the sensor coils alone could have a maximum tempreture coefficient of 2nT per degree C.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Measurements made by Julius Madey on the complete 3100 board as well as the information provided by Dave McGaw's quick test indicate 7-10 nT per degree C for the complete assembly.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temperature is an important parameter.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We are currently assuming measured temperature stability of better than 1 degree C over 24 hours.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latin typeface="Arial"/>
              </a:rPr>
              <a:t>This finding motivates exploration of in-ground deployment.</a:t>
            </a:r>
            <a:endParaRPr b="0" lang="en-US" sz="1600" spc="-1" strike="noStrike"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503280" y="225720"/>
            <a:ext cx="90676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latin typeface="Arial"/>
              </a:rPr>
              <a:t>Buried Sensor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 rot="21569400">
            <a:off x="1671120" y="1127160"/>
            <a:ext cx="6733800" cy="37573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2020-03-18T10:29:55Z</dcterms:created>
  <dc:creator/>
  <dc:description/>
  <dc:language>en-US</dc:language>
  <cp:lastModifiedBy/>
  <dcterms:modified xsi:type="dcterms:W3CDTF">2020-09-08T10:34:34Z</dcterms:modified>
  <cp:revision>56</cp:revision>
  <dc:subject/>
  <dc:title/>
</cp:coreProperties>
</file>